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10287000" cx="18288000"/>
  <p:notesSz cx="6858000" cy="9144000"/>
  <p:embeddedFontLst>
    <p:embeddedFont>
      <p:font typeface="Roboto"/>
      <p:bold r:id="rId43"/>
      <p:boldItalic r:id="rId44"/>
    </p:embeddedFont>
    <p:embeddedFont>
      <p:font typeface="Poppins"/>
      <p:bold r:id="rId45"/>
      <p:boldItalic r:id="rId46"/>
    </p:embeddedFont>
    <p:embeddedFont>
      <p:font typeface="Montserrat"/>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9" roundtripDataSignature="AMtx7mhIpBiSmc6NnaCKS/ILkm37j3+n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oldItalic.fntdata"/><Relationship Id="rId43" Type="http://schemas.openxmlformats.org/officeDocument/2006/relationships/font" Target="fonts/Roboto-bold.fntdata"/><Relationship Id="rId46" Type="http://schemas.openxmlformats.org/officeDocument/2006/relationships/font" Target="fonts/Poppins-boldItalic.fntdata"/><Relationship Id="rId45"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bold.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7"/>
          <p:cNvSpPr/>
          <p:nvPr>
            <p:ph idx="2" type="pic"/>
          </p:nvPr>
        </p:nvSpPr>
        <p:spPr>
          <a:xfrm>
            <a:off x="1792288" y="612775"/>
            <a:ext cx="5486400" cy="4114800"/>
          </a:xfrm>
          <a:prstGeom prst="rect">
            <a:avLst/>
          </a:prstGeom>
          <a:noFill/>
          <a:ln>
            <a:noFill/>
          </a:ln>
        </p:spPr>
      </p:sp>
      <p:sp>
        <p:nvSpPr>
          <p:cNvPr id="64" name="Google Shape;64;p4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31.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jpg"/><Relationship Id="rId5" Type="http://schemas.openxmlformats.org/officeDocument/2006/relationships/image" Target="../media/image11.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8.jpg"/><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A4A"/>
        </a:solidFill>
      </p:bgPr>
    </p:bg>
    <p:spTree>
      <p:nvGrpSpPr>
        <p:cNvPr id="83" name="Shape 83"/>
        <p:cNvGrpSpPr/>
        <p:nvPr/>
      </p:nvGrpSpPr>
      <p:grpSpPr>
        <a:xfrm>
          <a:off x="0" y="0"/>
          <a:ext cx="0" cy="0"/>
          <a:chOff x="0" y="0"/>
          <a:chExt cx="0" cy="0"/>
        </a:xfrm>
      </p:grpSpPr>
      <p:sp>
        <p:nvSpPr>
          <p:cNvPr id="84" name="Google Shape;84;p1"/>
          <p:cNvSpPr/>
          <p:nvPr/>
        </p:nvSpPr>
        <p:spPr>
          <a:xfrm>
            <a:off x="0" y="0"/>
            <a:ext cx="3684371" cy="3684371"/>
          </a:xfrm>
          <a:custGeom>
            <a:rect b="b" l="l" r="r" t="t"/>
            <a:pathLst>
              <a:path extrusionOk="0" h="3684371" w="3684371">
                <a:moveTo>
                  <a:pt x="0" y="0"/>
                </a:moveTo>
                <a:lnTo>
                  <a:pt x="3684371" y="0"/>
                </a:lnTo>
                <a:lnTo>
                  <a:pt x="3684371" y="3684371"/>
                </a:lnTo>
                <a:lnTo>
                  <a:pt x="0" y="3684371"/>
                </a:lnTo>
                <a:lnTo>
                  <a:pt x="0" y="0"/>
                </a:lnTo>
                <a:close/>
              </a:path>
            </a:pathLst>
          </a:custGeom>
          <a:blipFill rotWithShape="1">
            <a:blip r:embed="rId3">
              <a:alphaModFix/>
            </a:blip>
            <a:stretch>
              <a:fillRect b="0" l="0" r="0" t="0"/>
            </a:stretch>
          </a:blipFill>
          <a:ln>
            <a:noFill/>
          </a:ln>
        </p:spPr>
      </p:sp>
      <p:sp>
        <p:nvSpPr>
          <p:cNvPr id="85" name="Google Shape;85;p1"/>
          <p:cNvSpPr/>
          <p:nvPr/>
        </p:nvSpPr>
        <p:spPr>
          <a:xfrm rot="10800000">
            <a:off x="16188869" y="8187869"/>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cxnSp>
        <p:nvCxnSpPr>
          <p:cNvPr id="86" name="Google Shape;86;p1"/>
          <p:cNvCxnSpPr/>
          <p:nvPr/>
        </p:nvCxnSpPr>
        <p:spPr>
          <a:xfrm>
            <a:off x="1816977" y="5260929"/>
            <a:ext cx="14488948" cy="0"/>
          </a:xfrm>
          <a:prstGeom prst="straightConnector1">
            <a:avLst/>
          </a:prstGeom>
          <a:noFill/>
          <a:ln cap="flat" cmpd="sng" w="38100">
            <a:solidFill>
              <a:srgbClr val="FFFFFF"/>
            </a:solidFill>
            <a:prstDash val="dash"/>
            <a:round/>
            <a:headEnd len="sm" w="sm" type="none"/>
            <a:tailEnd len="sm" w="sm" type="none"/>
          </a:ln>
        </p:spPr>
      </p:cxnSp>
      <p:cxnSp>
        <p:nvCxnSpPr>
          <p:cNvPr id="87" name="Google Shape;87;p1"/>
          <p:cNvCxnSpPr/>
          <p:nvPr/>
        </p:nvCxnSpPr>
        <p:spPr>
          <a:xfrm>
            <a:off x="1816977" y="7099254"/>
            <a:ext cx="14488948" cy="0"/>
          </a:xfrm>
          <a:prstGeom prst="straightConnector1">
            <a:avLst/>
          </a:prstGeom>
          <a:noFill/>
          <a:ln cap="flat" cmpd="sng" w="38100">
            <a:solidFill>
              <a:srgbClr val="FFFFFF"/>
            </a:solidFill>
            <a:prstDash val="dash"/>
            <a:round/>
            <a:headEnd len="sm" w="sm" type="none"/>
            <a:tailEnd len="sm" w="sm" type="none"/>
          </a:ln>
        </p:spPr>
      </p:cxnSp>
      <p:sp>
        <p:nvSpPr>
          <p:cNvPr id="88" name="Google Shape;88;p1"/>
          <p:cNvSpPr/>
          <p:nvPr/>
        </p:nvSpPr>
        <p:spPr>
          <a:xfrm>
            <a:off x="14972011" y="244630"/>
            <a:ext cx="2682279" cy="2442790"/>
          </a:xfrm>
          <a:custGeom>
            <a:rect b="b" l="l" r="r" t="t"/>
            <a:pathLst>
              <a:path extrusionOk="0" h="2442790" w="2682279">
                <a:moveTo>
                  <a:pt x="0" y="0"/>
                </a:moveTo>
                <a:lnTo>
                  <a:pt x="2682278" y="0"/>
                </a:lnTo>
                <a:lnTo>
                  <a:pt x="2682278" y="2442790"/>
                </a:lnTo>
                <a:lnTo>
                  <a:pt x="0" y="2442790"/>
                </a:lnTo>
                <a:lnTo>
                  <a:pt x="0" y="0"/>
                </a:lnTo>
                <a:close/>
              </a:path>
            </a:pathLst>
          </a:custGeom>
          <a:blipFill rotWithShape="1">
            <a:blip r:embed="rId4">
              <a:alphaModFix/>
            </a:blip>
            <a:stretch>
              <a:fillRect b="0" l="0" r="0" t="0"/>
            </a:stretch>
          </a:blipFill>
          <a:ln>
            <a:noFill/>
          </a:ln>
        </p:spPr>
      </p:sp>
      <p:sp>
        <p:nvSpPr>
          <p:cNvPr id="89" name="Google Shape;89;p1"/>
          <p:cNvSpPr txBox="1"/>
          <p:nvPr/>
        </p:nvSpPr>
        <p:spPr>
          <a:xfrm>
            <a:off x="4276270" y="1351330"/>
            <a:ext cx="8229600"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FFFFF"/>
                </a:solidFill>
                <a:latin typeface="Arial"/>
                <a:ea typeface="Arial"/>
                <a:cs typeface="Arial"/>
                <a:sym typeface="Arial"/>
              </a:rPr>
              <a:t>DR/ GHADA TOLAN</a:t>
            </a:r>
            <a:endParaRPr/>
          </a:p>
        </p:txBody>
      </p:sp>
      <p:sp>
        <p:nvSpPr>
          <p:cNvPr id="90" name="Google Shape;90;p1"/>
          <p:cNvSpPr txBox="1"/>
          <p:nvPr/>
        </p:nvSpPr>
        <p:spPr>
          <a:xfrm>
            <a:off x="4860056" y="287589"/>
            <a:ext cx="7062029" cy="2555473"/>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4390" u="none" cap="none" strike="noStrike">
                <a:solidFill>
                  <a:srgbClr val="FFFFFF"/>
                </a:solidFill>
                <a:latin typeface="Arial"/>
                <a:ea typeface="Arial"/>
                <a:cs typeface="Arial"/>
                <a:sym typeface="Arial"/>
              </a:rPr>
              <a:t>Supervised By</a:t>
            </a:r>
            <a:endParaRPr/>
          </a:p>
          <a:p>
            <a:pPr indent="0" lvl="0" marL="0" marR="0" rtl="0" algn="ctr">
              <a:lnSpc>
                <a:spcPct val="162346"/>
              </a:lnSpc>
              <a:spcBef>
                <a:spcPts val="0"/>
              </a:spcBef>
              <a:spcAft>
                <a:spcPts val="0"/>
              </a:spcAft>
              <a:buNone/>
            </a:pPr>
            <a:r>
              <a:t/>
            </a:r>
            <a:endParaRPr b="0" i="0" sz="4390" u="none" cap="none" strike="noStrike">
              <a:solidFill>
                <a:srgbClr val="FFFFFF"/>
              </a:solidFill>
              <a:latin typeface="Arial"/>
              <a:ea typeface="Arial"/>
              <a:cs typeface="Arial"/>
              <a:sym typeface="Arial"/>
            </a:endParaRPr>
          </a:p>
          <a:p>
            <a:pPr indent="0" lvl="0" marL="0" marR="0" rtl="0" algn="ctr">
              <a:lnSpc>
                <a:spcPct val="140022"/>
              </a:lnSpc>
              <a:spcBef>
                <a:spcPts val="0"/>
              </a:spcBef>
              <a:spcAft>
                <a:spcPts val="0"/>
              </a:spcAft>
              <a:buNone/>
            </a:pPr>
            <a:r>
              <a:rPr b="0" i="0" lang="en-US" sz="4390" u="none" cap="none" strike="noStrike">
                <a:solidFill>
                  <a:srgbClr val="FFFFFF"/>
                </a:solidFill>
                <a:latin typeface="Arial"/>
                <a:ea typeface="Arial"/>
                <a:cs typeface="Arial"/>
                <a:sym typeface="Arial"/>
              </a:rPr>
              <a:t>TA/ Nesma </a:t>
            </a:r>
            <a:endParaRPr/>
          </a:p>
        </p:txBody>
      </p:sp>
      <p:sp>
        <p:nvSpPr>
          <p:cNvPr id="91" name="Google Shape;91;p1"/>
          <p:cNvSpPr txBox="1"/>
          <p:nvPr/>
        </p:nvSpPr>
        <p:spPr>
          <a:xfrm>
            <a:off x="5743946" y="7473858"/>
            <a:ext cx="6342908" cy="1921058"/>
          </a:xfrm>
          <a:prstGeom prst="rect">
            <a:avLst/>
          </a:prstGeom>
          <a:noFill/>
          <a:ln>
            <a:noFill/>
          </a:ln>
        </p:spPr>
        <p:txBody>
          <a:bodyPr anchorCtr="0" anchor="t" bIns="0" lIns="0" spcFirstLastPara="1" rIns="0" wrap="square" tIns="0">
            <a:spAutoFit/>
          </a:bodyPr>
          <a:lstStyle/>
          <a:p>
            <a:pPr indent="0" lvl="0" marL="0" marR="0" rtl="0" algn="ctr">
              <a:lnSpc>
                <a:spcPct val="140051"/>
              </a:lnSpc>
              <a:spcBef>
                <a:spcPts val="0"/>
              </a:spcBef>
              <a:spcAft>
                <a:spcPts val="0"/>
              </a:spcAft>
              <a:buNone/>
            </a:pPr>
            <a:r>
              <a:rPr b="0" i="0" lang="en-US" sz="3493" u="none" cap="none" strike="noStrike">
                <a:solidFill>
                  <a:srgbClr val="FFFFFF"/>
                </a:solidFill>
                <a:latin typeface="Arial"/>
                <a:ea typeface="Arial"/>
                <a:cs typeface="Arial"/>
                <a:sym typeface="Arial"/>
              </a:rPr>
              <a:t>Graduation Project</a:t>
            </a:r>
            <a:endParaRPr/>
          </a:p>
          <a:p>
            <a:pPr indent="0" lvl="0" marL="0" marR="0" rtl="0" algn="ctr">
              <a:lnSpc>
                <a:spcPct val="140051"/>
              </a:lnSpc>
              <a:spcBef>
                <a:spcPts val="0"/>
              </a:spcBef>
              <a:spcAft>
                <a:spcPts val="0"/>
              </a:spcAft>
              <a:buNone/>
            </a:pPr>
            <a:r>
              <a:rPr b="0" i="0" lang="en-US" sz="3493" u="none" cap="none" strike="noStrike">
                <a:solidFill>
                  <a:srgbClr val="FFFFFF"/>
                </a:solidFill>
                <a:latin typeface="Arial"/>
                <a:ea typeface="Arial"/>
                <a:cs typeface="Arial"/>
                <a:sym typeface="Arial"/>
              </a:rPr>
              <a:t>Academic Year 2023-2024</a:t>
            </a:r>
            <a:endParaRPr/>
          </a:p>
          <a:p>
            <a:pPr indent="0" lvl="0" marL="0" marR="0" rtl="0" algn="ctr">
              <a:lnSpc>
                <a:spcPct val="140051"/>
              </a:lnSpc>
              <a:spcBef>
                <a:spcPts val="0"/>
              </a:spcBef>
              <a:spcAft>
                <a:spcPts val="0"/>
              </a:spcAft>
              <a:buNone/>
            </a:pPr>
            <a:r>
              <a:rPr b="0" i="0" lang="en-US" sz="3493" u="none" cap="none" strike="noStrike">
                <a:solidFill>
                  <a:srgbClr val="FFFFFF"/>
                </a:solidFill>
                <a:latin typeface="Arial"/>
                <a:ea typeface="Arial"/>
                <a:cs typeface="Arial"/>
                <a:sym typeface="Arial"/>
              </a:rPr>
              <a:t>Final Presentation</a:t>
            </a:r>
            <a:endParaRPr/>
          </a:p>
        </p:txBody>
      </p:sp>
      <p:sp>
        <p:nvSpPr>
          <p:cNvPr id="92" name="Google Shape;92;p1"/>
          <p:cNvSpPr txBox="1"/>
          <p:nvPr/>
        </p:nvSpPr>
        <p:spPr>
          <a:xfrm>
            <a:off x="-411498" y="5261873"/>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Sherif Yasser</a:t>
            </a:r>
            <a:endParaRPr/>
          </a:p>
        </p:txBody>
      </p:sp>
      <p:sp>
        <p:nvSpPr>
          <p:cNvPr id="93" name="Google Shape;93;p1"/>
          <p:cNvSpPr txBox="1"/>
          <p:nvPr/>
        </p:nvSpPr>
        <p:spPr>
          <a:xfrm>
            <a:off x="-411498" y="5731665"/>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Mohanad Arafa</a:t>
            </a:r>
            <a:endParaRPr/>
          </a:p>
        </p:txBody>
      </p:sp>
      <p:sp>
        <p:nvSpPr>
          <p:cNvPr id="94" name="Google Shape;94;p1"/>
          <p:cNvSpPr txBox="1"/>
          <p:nvPr/>
        </p:nvSpPr>
        <p:spPr>
          <a:xfrm>
            <a:off x="-411498" y="6201458"/>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Mohamed Ahmed</a:t>
            </a:r>
            <a:endParaRPr/>
          </a:p>
        </p:txBody>
      </p:sp>
      <p:sp>
        <p:nvSpPr>
          <p:cNvPr id="95" name="Google Shape;95;p1"/>
          <p:cNvSpPr txBox="1"/>
          <p:nvPr/>
        </p:nvSpPr>
        <p:spPr>
          <a:xfrm>
            <a:off x="3573984" y="5261873"/>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20200764</a:t>
            </a:r>
            <a:endParaRPr/>
          </a:p>
        </p:txBody>
      </p:sp>
      <p:sp>
        <p:nvSpPr>
          <p:cNvPr id="96" name="Google Shape;96;p1"/>
          <p:cNvSpPr txBox="1"/>
          <p:nvPr/>
        </p:nvSpPr>
        <p:spPr>
          <a:xfrm>
            <a:off x="3573984" y="5731665"/>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20200563</a:t>
            </a:r>
            <a:endParaRPr/>
          </a:p>
        </p:txBody>
      </p:sp>
      <p:sp>
        <p:nvSpPr>
          <p:cNvPr id="97" name="Google Shape;97;p1"/>
          <p:cNvSpPr txBox="1"/>
          <p:nvPr/>
        </p:nvSpPr>
        <p:spPr>
          <a:xfrm>
            <a:off x="3573984" y="6201458"/>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20200423</a:t>
            </a:r>
            <a:endParaRPr/>
          </a:p>
        </p:txBody>
      </p:sp>
      <p:sp>
        <p:nvSpPr>
          <p:cNvPr id="98" name="Google Shape;98;p1"/>
          <p:cNvSpPr txBox="1"/>
          <p:nvPr/>
        </p:nvSpPr>
        <p:spPr>
          <a:xfrm>
            <a:off x="7558325" y="5261873"/>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Basmala Zakaria</a:t>
            </a:r>
            <a:endParaRPr/>
          </a:p>
        </p:txBody>
      </p:sp>
      <p:sp>
        <p:nvSpPr>
          <p:cNvPr id="99" name="Google Shape;99;p1"/>
          <p:cNvSpPr txBox="1"/>
          <p:nvPr/>
        </p:nvSpPr>
        <p:spPr>
          <a:xfrm>
            <a:off x="7558325" y="5731665"/>
            <a:ext cx="8727518" cy="725403"/>
          </a:xfrm>
          <a:prstGeom prst="rect">
            <a:avLst/>
          </a:prstGeom>
          <a:noFill/>
          <a:ln>
            <a:noFill/>
          </a:ln>
        </p:spPr>
        <p:txBody>
          <a:bodyPr anchorCtr="0" anchor="t" bIns="0" lIns="0" spcFirstLastPara="1" rIns="0" wrap="square" tIns="0">
            <a:spAutoFit/>
          </a:bodyPr>
          <a:lstStyle/>
          <a:p>
            <a:pPr indent="0" lvl="0" marL="0" marR="0" rtl="0" algn="ctr">
              <a:lnSpc>
                <a:spcPct val="28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0" name="Google Shape;100;p1"/>
          <p:cNvSpPr txBox="1"/>
          <p:nvPr/>
        </p:nvSpPr>
        <p:spPr>
          <a:xfrm>
            <a:off x="7558325" y="6201458"/>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Nada Mamdouh</a:t>
            </a:r>
            <a:endParaRPr/>
          </a:p>
        </p:txBody>
      </p:sp>
      <p:sp>
        <p:nvSpPr>
          <p:cNvPr id="101" name="Google Shape;101;p1"/>
          <p:cNvSpPr txBox="1"/>
          <p:nvPr/>
        </p:nvSpPr>
        <p:spPr>
          <a:xfrm>
            <a:off x="10608251" y="5261873"/>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20210598</a:t>
            </a:r>
            <a:endParaRPr/>
          </a:p>
        </p:txBody>
      </p:sp>
      <p:sp>
        <p:nvSpPr>
          <p:cNvPr id="102" name="Google Shape;102;p1"/>
          <p:cNvSpPr txBox="1"/>
          <p:nvPr/>
        </p:nvSpPr>
        <p:spPr>
          <a:xfrm>
            <a:off x="10608251" y="5731665"/>
            <a:ext cx="8727518" cy="725403"/>
          </a:xfrm>
          <a:prstGeom prst="rect">
            <a:avLst/>
          </a:prstGeom>
          <a:noFill/>
          <a:ln>
            <a:noFill/>
          </a:ln>
        </p:spPr>
        <p:txBody>
          <a:bodyPr anchorCtr="0" anchor="t" bIns="0" lIns="0" spcFirstLastPara="1" rIns="0" wrap="square" tIns="0">
            <a:spAutoFit/>
          </a:bodyPr>
          <a:lstStyle/>
          <a:p>
            <a:pPr indent="0" lvl="0" marL="0" marR="0" rtl="0" algn="ctr">
              <a:lnSpc>
                <a:spcPct val="28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3" name="Google Shape;103;p1"/>
          <p:cNvSpPr txBox="1"/>
          <p:nvPr/>
        </p:nvSpPr>
        <p:spPr>
          <a:xfrm>
            <a:off x="10608251" y="6201458"/>
            <a:ext cx="8727518" cy="72540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20200593</a:t>
            </a:r>
            <a:endParaRPr/>
          </a:p>
        </p:txBody>
      </p:sp>
      <p:sp>
        <p:nvSpPr>
          <p:cNvPr id="104" name="Google Shape;104;p1"/>
          <p:cNvSpPr txBox="1"/>
          <p:nvPr/>
        </p:nvSpPr>
        <p:spPr>
          <a:xfrm>
            <a:off x="6454824" y="3528914"/>
            <a:ext cx="4153427"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EGY.Stock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197" name="Google Shape;197;p10"/>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198" name="Google Shape;198;p10"/>
          <p:cNvSpPr/>
          <p:nvPr/>
        </p:nvSpPr>
        <p:spPr>
          <a:xfrm>
            <a:off x="880613" y="142675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199" name="Google Shape;199;p10"/>
          <p:cNvSpPr/>
          <p:nvPr/>
        </p:nvSpPr>
        <p:spPr>
          <a:xfrm>
            <a:off x="9593758" y="3431117"/>
            <a:ext cx="9392366" cy="5148408"/>
          </a:xfrm>
          <a:custGeom>
            <a:rect b="b" l="l" r="r" t="t"/>
            <a:pathLst>
              <a:path extrusionOk="0" h="5148408" w="9392366">
                <a:moveTo>
                  <a:pt x="0" y="0"/>
                </a:moveTo>
                <a:lnTo>
                  <a:pt x="9392367" y="0"/>
                </a:lnTo>
                <a:lnTo>
                  <a:pt x="9392367" y="5148408"/>
                </a:lnTo>
                <a:lnTo>
                  <a:pt x="0" y="5148408"/>
                </a:lnTo>
                <a:lnTo>
                  <a:pt x="0" y="0"/>
                </a:lnTo>
                <a:close/>
              </a:path>
            </a:pathLst>
          </a:custGeom>
          <a:blipFill rotWithShape="1">
            <a:blip r:embed="rId5">
              <a:alphaModFix/>
            </a:blip>
            <a:stretch>
              <a:fillRect b="0" l="0" r="0" t="0"/>
            </a:stretch>
          </a:blipFill>
          <a:ln>
            <a:noFill/>
          </a:ln>
        </p:spPr>
      </p:sp>
      <p:sp>
        <p:nvSpPr>
          <p:cNvPr id="200" name="Google Shape;200;p10"/>
          <p:cNvSpPr txBox="1"/>
          <p:nvPr/>
        </p:nvSpPr>
        <p:spPr>
          <a:xfrm>
            <a:off x="-71553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201" name="Google Shape;201;p10"/>
          <p:cNvSpPr txBox="1"/>
          <p:nvPr/>
        </p:nvSpPr>
        <p:spPr>
          <a:xfrm>
            <a:off x="612462" y="1252055"/>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202" name="Google Shape;202;p10"/>
          <p:cNvSpPr txBox="1"/>
          <p:nvPr/>
        </p:nvSpPr>
        <p:spPr>
          <a:xfrm>
            <a:off x="-237850" y="3164417"/>
            <a:ext cx="9831609" cy="5282320"/>
          </a:xfrm>
          <a:prstGeom prst="rect">
            <a:avLst/>
          </a:prstGeom>
          <a:noFill/>
          <a:ln>
            <a:noFill/>
          </a:ln>
        </p:spPr>
        <p:txBody>
          <a:bodyPr anchorCtr="0" anchor="t" bIns="0" lIns="0" spcFirstLastPara="1" rIns="0" wrap="square" tIns="0">
            <a:spAutoFit/>
          </a:bodyPr>
          <a:lstStyle/>
          <a:p>
            <a:pPr indent="-345439" lvl="1" marL="690881" marR="0" rtl="0" algn="l">
              <a:lnSpc>
                <a:spcPct val="208999"/>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Data Visualization</a:t>
            </a:r>
            <a:endParaRPr/>
          </a:p>
          <a:p>
            <a:pPr indent="-417406" lvl="2" marL="1252218" marR="0" rtl="0" algn="l">
              <a:lnSpc>
                <a:spcPct val="209037"/>
              </a:lnSpc>
              <a:spcBef>
                <a:spcPts val="0"/>
              </a:spcBef>
              <a:spcAft>
                <a:spcPts val="0"/>
              </a:spcAft>
              <a:buClr>
                <a:srgbClr val="1E1A4A"/>
              </a:buClr>
              <a:buSzPts val="2899"/>
              <a:buFont typeface="Arial"/>
              <a:buChar char="⚬"/>
            </a:pPr>
            <a:r>
              <a:rPr b="0" i="0" lang="en-US" sz="2899" u="none" cap="none" strike="noStrike">
                <a:solidFill>
                  <a:srgbClr val="1E1A4A"/>
                </a:solidFill>
                <a:latin typeface="Arial"/>
                <a:ea typeface="Arial"/>
                <a:cs typeface="Arial"/>
                <a:sym typeface="Arial"/>
              </a:rPr>
              <a:t>Data visualization helps display data in meaningful ways, making it easier to study and analyze. It supports better decision-making by allowing for value comparisons. Key visualization s in our project include:</a:t>
            </a:r>
            <a:endParaRPr/>
          </a:p>
          <a:p>
            <a:pPr indent="0" lvl="0" marL="0" marR="0" rtl="0" algn="l">
              <a:lnSpc>
                <a:spcPct val="187581"/>
              </a:lnSpc>
              <a:spcBef>
                <a:spcPts val="0"/>
              </a:spcBef>
              <a:spcAft>
                <a:spcPts val="0"/>
              </a:spcAft>
              <a:buNone/>
            </a:pPr>
            <a:r>
              <a:t/>
            </a:r>
            <a:endParaRPr b="0" i="0" sz="2899" u="none" cap="none" strike="noStrike">
              <a:solidFill>
                <a:srgbClr val="1E1A4A"/>
              </a:solidFill>
              <a:latin typeface="Arial"/>
              <a:ea typeface="Arial"/>
              <a:cs typeface="Arial"/>
              <a:sym typeface="Aria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1"/>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208" name="Google Shape;208;p11"/>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209" name="Google Shape;209;p11"/>
          <p:cNvSpPr/>
          <p:nvPr/>
        </p:nvSpPr>
        <p:spPr>
          <a:xfrm>
            <a:off x="880613" y="142675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210" name="Google Shape;210;p11"/>
          <p:cNvSpPr/>
          <p:nvPr/>
        </p:nvSpPr>
        <p:spPr>
          <a:xfrm>
            <a:off x="7056636" y="2812220"/>
            <a:ext cx="9857075" cy="5634517"/>
          </a:xfrm>
          <a:custGeom>
            <a:rect b="b" l="l" r="r" t="t"/>
            <a:pathLst>
              <a:path extrusionOk="0" h="5634517" w="9857075">
                <a:moveTo>
                  <a:pt x="0" y="0"/>
                </a:moveTo>
                <a:lnTo>
                  <a:pt x="9857075" y="0"/>
                </a:lnTo>
                <a:lnTo>
                  <a:pt x="9857075" y="5634517"/>
                </a:lnTo>
                <a:lnTo>
                  <a:pt x="0" y="5634517"/>
                </a:lnTo>
                <a:lnTo>
                  <a:pt x="0" y="0"/>
                </a:lnTo>
                <a:close/>
              </a:path>
            </a:pathLst>
          </a:custGeom>
          <a:blipFill rotWithShape="1">
            <a:blip r:embed="rId5">
              <a:alphaModFix/>
            </a:blip>
            <a:stretch>
              <a:fillRect b="0" l="-516" r="-309" t="-1309"/>
            </a:stretch>
          </a:blipFill>
          <a:ln>
            <a:noFill/>
          </a:ln>
        </p:spPr>
      </p:sp>
      <p:sp>
        <p:nvSpPr>
          <p:cNvPr id="211" name="Google Shape;211;p11"/>
          <p:cNvSpPr txBox="1"/>
          <p:nvPr/>
        </p:nvSpPr>
        <p:spPr>
          <a:xfrm>
            <a:off x="-71553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212" name="Google Shape;212;p11"/>
          <p:cNvSpPr txBox="1"/>
          <p:nvPr/>
        </p:nvSpPr>
        <p:spPr>
          <a:xfrm>
            <a:off x="612462" y="1252055"/>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213" name="Google Shape;213;p11"/>
          <p:cNvSpPr txBox="1"/>
          <p:nvPr/>
        </p:nvSpPr>
        <p:spPr>
          <a:xfrm>
            <a:off x="1028700" y="2172678"/>
            <a:ext cx="5717090" cy="7323624"/>
          </a:xfrm>
          <a:prstGeom prst="rect">
            <a:avLst/>
          </a:prstGeom>
          <a:noFill/>
          <a:ln>
            <a:noFill/>
          </a:ln>
        </p:spPr>
        <p:txBody>
          <a:bodyPr anchorCtr="0" anchor="t" bIns="0" lIns="0" spcFirstLastPara="1" rIns="0" wrap="square" tIns="0">
            <a:spAutoFit/>
          </a:bodyPr>
          <a:lstStyle/>
          <a:p>
            <a:pPr indent="-311358" lvl="1" marL="622717" marR="0" rtl="0" algn="l">
              <a:lnSpc>
                <a:spcPct val="209015"/>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Histogram of Highest Prices: This histogram visualizes the highest prices of the companies over the past 5 years. It shows that AXPH (Alexandria Pharmaceuticals) has the highest prices, while ESRS (Ezz Steel) has the lowest.</a:t>
            </a:r>
            <a:endParaRPr/>
          </a:p>
          <a:p>
            <a:pPr indent="0" lvl="0" marL="0" marR="0" rtl="0" algn="l">
              <a:lnSpc>
                <a:spcPct val="134362"/>
              </a:lnSpc>
              <a:spcBef>
                <a:spcPts val="0"/>
              </a:spcBef>
              <a:spcAft>
                <a:spcPts val="0"/>
              </a:spcAft>
              <a:buNone/>
            </a:pPr>
            <a:r>
              <a:t/>
            </a:r>
            <a:endParaRPr b="0" i="0" sz="2884" u="none" cap="none" strike="noStrike">
              <a:solidFill>
                <a:srgbClr val="000000"/>
              </a:solidFill>
              <a:latin typeface="Arial"/>
              <a:ea typeface="Arial"/>
              <a:cs typeface="Arial"/>
              <a:sym typeface="Arial"/>
            </a:endParaRPr>
          </a:p>
        </p:txBody>
      </p:sp>
      <p:sp>
        <p:nvSpPr>
          <p:cNvPr id="214" name="Google Shape;214;p11"/>
          <p:cNvSpPr txBox="1"/>
          <p:nvPr/>
        </p:nvSpPr>
        <p:spPr>
          <a:xfrm>
            <a:off x="9332684" y="8733032"/>
            <a:ext cx="5027176" cy="65659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900" u="none" cap="none" strike="noStrike">
                <a:solidFill>
                  <a:srgbClr val="000000"/>
                </a:solidFill>
                <a:latin typeface="Arial"/>
                <a:ea typeface="Arial"/>
                <a:cs typeface="Arial"/>
                <a:sym typeface="Arial"/>
              </a:rPr>
              <a:t>Figure The highest prices at the companies</a:t>
            </a:r>
            <a:endParaRPr/>
          </a:p>
          <a:p>
            <a:pPr indent="0" lvl="0" marL="0" marR="0" rtl="0" algn="ctr">
              <a:lnSpc>
                <a:spcPct val="14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220" name="Google Shape;220;p12"/>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221" name="Google Shape;221;p12"/>
          <p:cNvSpPr/>
          <p:nvPr/>
        </p:nvSpPr>
        <p:spPr>
          <a:xfrm>
            <a:off x="880613" y="142675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222" name="Google Shape;222;p12"/>
          <p:cNvSpPr/>
          <p:nvPr/>
        </p:nvSpPr>
        <p:spPr>
          <a:xfrm>
            <a:off x="14065455" y="3446355"/>
            <a:ext cx="691360" cy="1279824"/>
          </a:xfrm>
          <a:custGeom>
            <a:rect b="b" l="l" r="r" t="t"/>
            <a:pathLst>
              <a:path extrusionOk="0" h="1279824" w="691360">
                <a:moveTo>
                  <a:pt x="0" y="0"/>
                </a:moveTo>
                <a:lnTo>
                  <a:pt x="691360" y="0"/>
                </a:lnTo>
                <a:lnTo>
                  <a:pt x="691360" y="1279824"/>
                </a:lnTo>
                <a:lnTo>
                  <a:pt x="0" y="1279824"/>
                </a:lnTo>
                <a:lnTo>
                  <a:pt x="0" y="0"/>
                </a:lnTo>
                <a:close/>
              </a:path>
            </a:pathLst>
          </a:custGeom>
          <a:blipFill rotWithShape="1">
            <a:blip r:embed="rId5">
              <a:alphaModFix/>
            </a:blip>
            <a:stretch>
              <a:fillRect b="0" l="-509718" r="0" t="-100000"/>
            </a:stretch>
          </a:blipFill>
          <a:ln>
            <a:noFill/>
          </a:ln>
        </p:spPr>
      </p:sp>
      <p:sp>
        <p:nvSpPr>
          <p:cNvPr id="223" name="Google Shape;223;p12"/>
          <p:cNvSpPr/>
          <p:nvPr/>
        </p:nvSpPr>
        <p:spPr>
          <a:xfrm>
            <a:off x="9903191" y="3446355"/>
            <a:ext cx="8324527" cy="4942001"/>
          </a:xfrm>
          <a:custGeom>
            <a:rect b="b" l="l" r="r" t="t"/>
            <a:pathLst>
              <a:path extrusionOk="0" h="4942001" w="8324527">
                <a:moveTo>
                  <a:pt x="0" y="0"/>
                </a:moveTo>
                <a:lnTo>
                  <a:pt x="8324527" y="0"/>
                </a:lnTo>
                <a:lnTo>
                  <a:pt x="8324527" y="4942001"/>
                </a:lnTo>
                <a:lnTo>
                  <a:pt x="0" y="4942001"/>
                </a:lnTo>
                <a:lnTo>
                  <a:pt x="0" y="0"/>
                </a:lnTo>
                <a:close/>
              </a:path>
            </a:pathLst>
          </a:custGeom>
          <a:blipFill rotWithShape="1">
            <a:blip r:embed="rId5">
              <a:alphaModFix/>
            </a:blip>
            <a:stretch>
              <a:fillRect b="0" l="-34" r="-33" t="-2353"/>
            </a:stretch>
          </a:blipFill>
          <a:ln>
            <a:noFill/>
          </a:ln>
        </p:spPr>
      </p:sp>
      <p:sp>
        <p:nvSpPr>
          <p:cNvPr id="224" name="Google Shape;224;p12"/>
          <p:cNvSpPr txBox="1"/>
          <p:nvPr/>
        </p:nvSpPr>
        <p:spPr>
          <a:xfrm>
            <a:off x="-71553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225" name="Google Shape;225;p12"/>
          <p:cNvSpPr txBox="1"/>
          <p:nvPr/>
        </p:nvSpPr>
        <p:spPr>
          <a:xfrm>
            <a:off x="612462" y="1252055"/>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226" name="Google Shape;226;p12"/>
          <p:cNvSpPr txBox="1"/>
          <p:nvPr/>
        </p:nvSpPr>
        <p:spPr>
          <a:xfrm>
            <a:off x="663367" y="2471443"/>
            <a:ext cx="8973124" cy="6381099"/>
          </a:xfrm>
          <a:prstGeom prst="rect">
            <a:avLst/>
          </a:prstGeom>
          <a:noFill/>
          <a:ln>
            <a:noFill/>
          </a:ln>
        </p:spPr>
        <p:txBody>
          <a:bodyPr anchorCtr="0" anchor="t" bIns="0" lIns="0" spcFirstLastPara="1" rIns="0" wrap="square" tIns="0">
            <a:spAutoFit/>
          </a:bodyPr>
          <a:lstStyle/>
          <a:p>
            <a:pPr indent="-307972" lvl="1" marL="615945" marR="0" rtl="0" algn="l">
              <a:lnSpc>
                <a:spcPct val="209046"/>
              </a:lnSpc>
              <a:spcBef>
                <a:spcPts val="0"/>
              </a:spcBef>
              <a:spcAft>
                <a:spcPts val="0"/>
              </a:spcAft>
              <a:buClr>
                <a:srgbClr val="1E1A4A"/>
              </a:buClr>
              <a:buSzPts val="2852"/>
              <a:buFont typeface="Arial"/>
              <a:buChar char="•"/>
            </a:pPr>
            <a:r>
              <a:rPr b="0" i="0" lang="en-US" sz="2852" u="none" cap="none" strike="noStrike">
                <a:solidFill>
                  <a:srgbClr val="1E1A4A"/>
                </a:solidFill>
                <a:latin typeface="Arial"/>
                <a:ea typeface="Arial"/>
                <a:cs typeface="Arial"/>
                <a:sym typeface="Arial"/>
              </a:rPr>
              <a:t>And this is a line chart for each company to see in details how the prices change over the years, here we can see that AXPH with the highest prices have a significant changes over the years, from 2020 to 2022 the price start to increase but after this period we can see that the prices dropped down again and then it has the highest prices by the year 2024.</a:t>
            </a:r>
            <a:endParaRPr/>
          </a:p>
          <a:p>
            <a:pPr indent="0" lvl="0" marL="0" marR="0" rtl="0" algn="l">
              <a:lnSpc>
                <a:spcPct val="100525"/>
              </a:lnSpc>
              <a:spcBef>
                <a:spcPts val="0"/>
              </a:spcBef>
              <a:spcAft>
                <a:spcPts val="0"/>
              </a:spcAft>
              <a:buNone/>
            </a:pPr>
            <a:r>
              <a:t/>
            </a:r>
            <a:endParaRPr b="0" i="0" sz="2852" u="none" cap="none" strike="noStrike">
              <a:solidFill>
                <a:srgbClr val="1E1A4A"/>
              </a:solidFill>
              <a:latin typeface="Arial"/>
              <a:ea typeface="Arial"/>
              <a:cs typeface="Arial"/>
              <a:sym typeface="Arial"/>
            </a:endParaRPr>
          </a:p>
        </p:txBody>
      </p:sp>
      <p:sp>
        <p:nvSpPr>
          <p:cNvPr id="227" name="Google Shape;227;p12"/>
          <p:cNvSpPr txBox="1"/>
          <p:nvPr/>
        </p:nvSpPr>
        <p:spPr>
          <a:xfrm>
            <a:off x="10715342" y="8550281"/>
            <a:ext cx="6013847" cy="5759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700" u="none" cap="none" strike="noStrike">
                <a:solidFill>
                  <a:srgbClr val="000000"/>
                </a:solidFill>
                <a:latin typeface="Arial"/>
                <a:ea typeface="Arial"/>
                <a:cs typeface="Arial"/>
                <a:sym typeface="Arial"/>
              </a:rPr>
              <a:t>Figure 5 Closing Prices at each company</a:t>
            </a:r>
            <a:endParaRPr/>
          </a:p>
          <a:p>
            <a:pPr indent="0" lvl="0" marL="0" marR="0" rtl="0" algn="ctr">
              <a:lnSpc>
                <a:spcPct val="140000"/>
              </a:lnSpc>
              <a:spcBef>
                <a:spcPts val="0"/>
              </a:spcBef>
              <a:spcAft>
                <a:spcPts val="0"/>
              </a:spcAft>
              <a:buNone/>
            </a:pPr>
            <a:r>
              <a:t/>
            </a:r>
            <a:endParaRPr b="0" i="0" sz="17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3"/>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233" name="Google Shape;233;p13"/>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234" name="Google Shape;234;p13"/>
          <p:cNvSpPr/>
          <p:nvPr/>
        </p:nvSpPr>
        <p:spPr>
          <a:xfrm>
            <a:off x="880613" y="142675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235" name="Google Shape;235;p13"/>
          <p:cNvSpPr/>
          <p:nvPr/>
        </p:nvSpPr>
        <p:spPr>
          <a:xfrm>
            <a:off x="14065455" y="3446355"/>
            <a:ext cx="691360" cy="1279824"/>
          </a:xfrm>
          <a:custGeom>
            <a:rect b="b" l="l" r="r" t="t"/>
            <a:pathLst>
              <a:path extrusionOk="0" h="1279824" w="691360">
                <a:moveTo>
                  <a:pt x="0" y="0"/>
                </a:moveTo>
                <a:lnTo>
                  <a:pt x="691360" y="0"/>
                </a:lnTo>
                <a:lnTo>
                  <a:pt x="691360" y="1279824"/>
                </a:lnTo>
                <a:lnTo>
                  <a:pt x="0" y="1279824"/>
                </a:lnTo>
                <a:lnTo>
                  <a:pt x="0" y="0"/>
                </a:lnTo>
                <a:close/>
              </a:path>
            </a:pathLst>
          </a:custGeom>
          <a:blipFill rotWithShape="1">
            <a:blip r:embed="rId5">
              <a:alphaModFix/>
            </a:blip>
            <a:stretch>
              <a:fillRect b="0" l="-509718" r="0" t="-100000"/>
            </a:stretch>
          </a:blipFill>
          <a:ln>
            <a:noFill/>
          </a:ln>
        </p:spPr>
      </p:sp>
      <p:sp>
        <p:nvSpPr>
          <p:cNvPr id="236" name="Google Shape;236;p13"/>
          <p:cNvSpPr/>
          <p:nvPr/>
        </p:nvSpPr>
        <p:spPr>
          <a:xfrm>
            <a:off x="6845918" y="6439183"/>
            <a:ext cx="9896283" cy="3115711"/>
          </a:xfrm>
          <a:custGeom>
            <a:rect b="b" l="l" r="r" t="t"/>
            <a:pathLst>
              <a:path extrusionOk="0" h="3115711" w="9896283">
                <a:moveTo>
                  <a:pt x="0" y="0"/>
                </a:moveTo>
                <a:lnTo>
                  <a:pt x="9896283" y="0"/>
                </a:lnTo>
                <a:lnTo>
                  <a:pt x="9896283" y="3115711"/>
                </a:lnTo>
                <a:lnTo>
                  <a:pt x="0" y="3115711"/>
                </a:lnTo>
                <a:lnTo>
                  <a:pt x="0" y="0"/>
                </a:lnTo>
                <a:close/>
              </a:path>
            </a:pathLst>
          </a:custGeom>
          <a:blipFill rotWithShape="1">
            <a:blip r:embed="rId6">
              <a:alphaModFix/>
            </a:blip>
            <a:stretch>
              <a:fillRect b="-4218" l="0" r="0" t="-10235"/>
            </a:stretch>
          </a:blipFill>
          <a:ln>
            <a:noFill/>
          </a:ln>
        </p:spPr>
      </p:sp>
      <p:sp>
        <p:nvSpPr>
          <p:cNvPr id="237" name="Google Shape;237;p13"/>
          <p:cNvSpPr/>
          <p:nvPr/>
        </p:nvSpPr>
        <p:spPr>
          <a:xfrm>
            <a:off x="6845918" y="2633655"/>
            <a:ext cx="9896283" cy="3408059"/>
          </a:xfrm>
          <a:custGeom>
            <a:rect b="b" l="l" r="r" t="t"/>
            <a:pathLst>
              <a:path extrusionOk="0" h="3408059" w="9896283">
                <a:moveTo>
                  <a:pt x="0" y="0"/>
                </a:moveTo>
                <a:lnTo>
                  <a:pt x="9896283" y="0"/>
                </a:lnTo>
                <a:lnTo>
                  <a:pt x="9896283" y="3408060"/>
                </a:lnTo>
                <a:lnTo>
                  <a:pt x="0" y="3408060"/>
                </a:lnTo>
                <a:lnTo>
                  <a:pt x="0" y="0"/>
                </a:lnTo>
                <a:close/>
              </a:path>
            </a:pathLst>
          </a:custGeom>
          <a:blipFill rotWithShape="1">
            <a:blip r:embed="rId7">
              <a:alphaModFix/>
            </a:blip>
            <a:stretch>
              <a:fillRect b="-3536" l="0" r="0" t="-3537"/>
            </a:stretch>
          </a:blipFill>
          <a:ln>
            <a:noFill/>
          </a:ln>
        </p:spPr>
      </p:sp>
      <p:sp>
        <p:nvSpPr>
          <p:cNvPr id="238" name="Google Shape;238;p13"/>
          <p:cNvSpPr txBox="1"/>
          <p:nvPr/>
        </p:nvSpPr>
        <p:spPr>
          <a:xfrm>
            <a:off x="-71553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239" name="Google Shape;239;p13"/>
          <p:cNvSpPr txBox="1"/>
          <p:nvPr/>
        </p:nvSpPr>
        <p:spPr>
          <a:xfrm>
            <a:off x="612462" y="1252055"/>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240" name="Google Shape;240;p13"/>
          <p:cNvSpPr txBox="1"/>
          <p:nvPr/>
        </p:nvSpPr>
        <p:spPr>
          <a:xfrm>
            <a:off x="287462" y="2664189"/>
            <a:ext cx="6803429" cy="1335732"/>
          </a:xfrm>
          <a:prstGeom prst="rect">
            <a:avLst/>
          </a:prstGeom>
          <a:noFill/>
          <a:ln>
            <a:noFill/>
          </a:ln>
        </p:spPr>
        <p:txBody>
          <a:bodyPr anchorCtr="0" anchor="t" bIns="0" lIns="0" spcFirstLastPara="1" rIns="0" wrap="square" tIns="0">
            <a:spAutoFit/>
          </a:bodyPr>
          <a:lstStyle/>
          <a:p>
            <a:pPr indent="-288970" lvl="1" marL="577939" marR="0" rtl="0" algn="l">
              <a:lnSpc>
                <a:spcPct val="209043"/>
              </a:lnSpc>
              <a:spcBef>
                <a:spcPts val="0"/>
              </a:spcBef>
              <a:spcAft>
                <a:spcPts val="0"/>
              </a:spcAft>
              <a:buClr>
                <a:srgbClr val="000000"/>
              </a:buClr>
              <a:buSzPts val="2676"/>
              <a:buFont typeface="Arial"/>
              <a:buChar char="•"/>
            </a:pPr>
            <a:r>
              <a:rPr b="0" i="0" lang="en-US" sz="2676" u="none" cap="none" strike="noStrike">
                <a:solidFill>
                  <a:srgbClr val="000000"/>
                </a:solidFill>
                <a:latin typeface="Arial"/>
                <a:ea typeface="Arial"/>
                <a:cs typeface="Arial"/>
                <a:sym typeface="Arial"/>
              </a:rPr>
              <a:t>Figure Closing Prices at each company</a:t>
            </a:r>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4"/>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246" name="Google Shape;246;p14"/>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247" name="Google Shape;247;p14"/>
          <p:cNvSpPr/>
          <p:nvPr/>
        </p:nvSpPr>
        <p:spPr>
          <a:xfrm>
            <a:off x="880613" y="142675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248" name="Google Shape;248;p14"/>
          <p:cNvSpPr/>
          <p:nvPr/>
        </p:nvSpPr>
        <p:spPr>
          <a:xfrm>
            <a:off x="14065455" y="3446355"/>
            <a:ext cx="691360" cy="1279824"/>
          </a:xfrm>
          <a:custGeom>
            <a:rect b="b" l="l" r="r" t="t"/>
            <a:pathLst>
              <a:path extrusionOk="0" h="1279824" w="691360">
                <a:moveTo>
                  <a:pt x="0" y="0"/>
                </a:moveTo>
                <a:lnTo>
                  <a:pt x="691360" y="0"/>
                </a:lnTo>
                <a:lnTo>
                  <a:pt x="691360" y="1279824"/>
                </a:lnTo>
                <a:lnTo>
                  <a:pt x="0" y="1279824"/>
                </a:lnTo>
                <a:lnTo>
                  <a:pt x="0" y="0"/>
                </a:lnTo>
                <a:close/>
              </a:path>
            </a:pathLst>
          </a:custGeom>
          <a:blipFill rotWithShape="1">
            <a:blip r:embed="rId5">
              <a:alphaModFix/>
            </a:blip>
            <a:stretch>
              <a:fillRect b="0" l="-509718" r="0" t="-100000"/>
            </a:stretch>
          </a:blipFill>
          <a:ln>
            <a:noFill/>
          </a:ln>
        </p:spPr>
      </p:sp>
      <p:sp>
        <p:nvSpPr>
          <p:cNvPr id="249" name="Google Shape;249;p14"/>
          <p:cNvSpPr/>
          <p:nvPr/>
        </p:nvSpPr>
        <p:spPr>
          <a:xfrm>
            <a:off x="7160855" y="3078865"/>
            <a:ext cx="10481566" cy="5780742"/>
          </a:xfrm>
          <a:custGeom>
            <a:rect b="b" l="l" r="r" t="t"/>
            <a:pathLst>
              <a:path extrusionOk="0" h="5780742" w="10481566">
                <a:moveTo>
                  <a:pt x="0" y="0"/>
                </a:moveTo>
                <a:lnTo>
                  <a:pt x="10481566" y="0"/>
                </a:lnTo>
                <a:lnTo>
                  <a:pt x="10481566" y="5780743"/>
                </a:lnTo>
                <a:lnTo>
                  <a:pt x="0" y="5780743"/>
                </a:lnTo>
                <a:lnTo>
                  <a:pt x="0" y="0"/>
                </a:lnTo>
                <a:close/>
              </a:path>
            </a:pathLst>
          </a:custGeom>
          <a:blipFill rotWithShape="1">
            <a:blip r:embed="rId6">
              <a:alphaModFix/>
            </a:blip>
            <a:stretch>
              <a:fillRect b="0" l="0" r="0" t="0"/>
            </a:stretch>
          </a:blipFill>
          <a:ln>
            <a:noFill/>
          </a:ln>
        </p:spPr>
      </p:sp>
      <p:sp>
        <p:nvSpPr>
          <p:cNvPr id="250" name="Google Shape;250;p14"/>
          <p:cNvSpPr txBox="1"/>
          <p:nvPr/>
        </p:nvSpPr>
        <p:spPr>
          <a:xfrm>
            <a:off x="-71553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251" name="Google Shape;251;p14"/>
          <p:cNvSpPr txBox="1"/>
          <p:nvPr/>
        </p:nvSpPr>
        <p:spPr>
          <a:xfrm>
            <a:off x="612462" y="1252055"/>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252" name="Google Shape;252;p14"/>
          <p:cNvSpPr txBox="1"/>
          <p:nvPr/>
        </p:nvSpPr>
        <p:spPr>
          <a:xfrm>
            <a:off x="209787" y="2812165"/>
            <a:ext cx="6356442" cy="5321386"/>
          </a:xfrm>
          <a:prstGeom prst="rect">
            <a:avLst/>
          </a:prstGeom>
          <a:noFill/>
          <a:ln>
            <a:noFill/>
          </a:ln>
        </p:spPr>
        <p:txBody>
          <a:bodyPr anchorCtr="0" anchor="t" bIns="0" lIns="0" spcFirstLastPara="1" rIns="0" wrap="square" tIns="0">
            <a:spAutoFit/>
          </a:bodyPr>
          <a:lstStyle/>
          <a:p>
            <a:pPr indent="-345440" lvl="1" marL="690880" marR="0" rtl="0" algn="l">
              <a:lnSpc>
                <a:spcPct val="209034"/>
              </a:lnSpc>
              <a:spcBef>
                <a:spcPts val="0"/>
              </a:spcBef>
              <a:spcAft>
                <a:spcPts val="0"/>
              </a:spcAft>
              <a:buClr>
                <a:srgbClr val="1E1A4A"/>
              </a:buClr>
              <a:buSzPts val="3199"/>
              <a:buFont typeface="Arial"/>
              <a:buChar char="•"/>
            </a:pPr>
            <a:r>
              <a:rPr b="0" i="0" lang="en-US" sz="3199" u="none" cap="none" strike="noStrike">
                <a:solidFill>
                  <a:srgbClr val="1E1A4A"/>
                </a:solidFill>
                <a:latin typeface="Arial"/>
                <a:ea typeface="Arial"/>
                <a:cs typeface="Arial"/>
                <a:sym typeface="Arial"/>
              </a:rPr>
              <a:t>A histogram to see the maximum daily return for each company and we see that MFPC has the highest, ESRS and AXPH equally have the lowest:</a:t>
            </a:r>
            <a:endParaRPr/>
          </a:p>
          <a:p>
            <a:pPr indent="0" lvl="1" marL="150501" marR="0" rtl="0" algn="l">
              <a:lnSpc>
                <a:spcPct val="45514"/>
              </a:lnSpc>
              <a:spcBef>
                <a:spcPts val="0"/>
              </a:spcBef>
              <a:spcAft>
                <a:spcPts val="0"/>
              </a:spcAft>
              <a:buClr>
                <a:schemeClr val="dk1"/>
              </a:buClr>
              <a:buSzPts val="3199"/>
              <a:buFont typeface="Arial"/>
              <a:buNone/>
            </a:pPr>
            <a:r>
              <a:t/>
            </a:r>
            <a:endParaRPr b="0" i="0" sz="3199" u="none" cap="none" strike="noStrike">
              <a:solidFill>
                <a:srgbClr val="1E1A4A"/>
              </a:solidFill>
              <a:latin typeface="Arial"/>
              <a:ea typeface="Arial"/>
              <a:cs typeface="Arial"/>
              <a:sym typeface="Arial"/>
            </a:endParaRPr>
          </a:p>
        </p:txBody>
      </p:sp>
      <p:sp>
        <p:nvSpPr>
          <p:cNvPr id="253" name="Google Shape;253;p14"/>
          <p:cNvSpPr txBox="1"/>
          <p:nvPr/>
        </p:nvSpPr>
        <p:spPr>
          <a:xfrm>
            <a:off x="9521457" y="9021533"/>
            <a:ext cx="5760363" cy="28066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700" u="none" cap="none" strike="noStrike">
                <a:solidFill>
                  <a:srgbClr val="000000"/>
                </a:solidFill>
                <a:latin typeface="Arial"/>
                <a:ea typeface="Arial"/>
                <a:cs typeface="Arial"/>
                <a:sym typeface="Arial"/>
              </a:rPr>
              <a:t>FIGURE LARGEST DAILY RETURN FOR EACH COMPANY</a:t>
            </a:r>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5"/>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259" name="Google Shape;259;p15"/>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260" name="Google Shape;260;p15"/>
          <p:cNvSpPr/>
          <p:nvPr/>
        </p:nvSpPr>
        <p:spPr>
          <a:xfrm>
            <a:off x="880613" y="142675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261" name="Google Shape;261;p15"/>
          <p:cNvSpPr/>
          <p:nvPr/>
        </p:nvSpPr>
        <p:spPr>
          <a:xfrm>
            <a:off x="14065455" y="3446355"/>
            <a:ext cx="691360" cy="1279824"/>
          </a:xfrm>
          <a:custGeom>
            <a:rect b="b" l="l" r="r" t="t"/>
            <a:pathLst>
              <a:path extrusionOk="0" h="1279824" w="691360">
                <a:moveTo>
                  <a:pt x="0" y="0"/>
                </a:moveTo>
                <a:lnTo>
                  <a:pt x="691360" y="0"/>
                </a:lnTo>
                <a:lnTo>
                  <a:pt x="691360" y="1279824"/>
                </a:lnTo>
                <a:lnTo>
                  <a:pt x="0" y="1279824"/>
                </a:lnTo>
                <a:lnTo>
                  <a:pt x="0" y="0"/>
                </a:lnTo>
                <a:close/>
              </a:path>
            </a:pathLst>
          </a:custGeom>
          <a:blipFill rotWithShape="1">
            <a:blip r:embed="rId5">
              <a:alphaModFix/>
            </a:blip>
            <a:stretch>
              <a:fillRect b="0" l="-509718" r="0" t="-100000"/>
            </a:stretch>
          </a:blipFill>
          <a:ln>
            <a:noFill/>
          </a:ln>
        </p:spPr>
      </p:sp>
      <p:sp>
        <p:nvSpPr>
          <p:cNvPr id="262" name="Google Shape;262;p15"/>
          <p:cNvSpPr/>
          <p:nvPr/>
        </p:nvSpPr>
        <p:spPr>
          <a:xfrm>
            <a:off x="7160855" y="2908285"/>
            <a:ext cx="10098445" cy="5172089"/>
          </a:xfrm>
          <a:custGeom>
            <a:rect b="b" l="l" r="r" t="t"/>
            <a:pathLst>
              <a:path extrusionOk="0" h="5172089" w="10098445">
                <a:moveTo>
                  <a:pt x="0" y="0"/>
                </a:moveTo>
                <a:lnTo>
                  <a:pt x="10098445" y="0"/>
                </a:lnTo>
                <a:lnTo>
                  <a:pt x="10098445" y="5172089"/>
                </a:lnTo>
                <a:lnTo>
                  <a:pt x="0" y="5172089"/>
                </a:lnTo>
                <a:lnTo>
                  <a:pt x="0" y="0"/>
                </a:lnTo>
                <a:close/>
              </a:path>
            </a:pathLst>
          </a:custGeom>
          <a:blipFill rotWithShape="1">
            <a:blip r:embed="rId6">
              <a:alphaModFix/>
            </a:blip>
            <a:stretch>
              <a:fillRect b="0" l="0" r="0" t="0"/>
            </a:stretch>
          </a:blipFill>
          <a:ln>
            <a:noFill/>
          </a:ln>
        </p:spPr>
      </p:sp>
      <p:sp>
        <p:nvSpPr>
          <p:cNvPr id="263" name="Google Shape;263;p15"/>
          <p:cNvSpPr txBox="1"/>
          <p:nvPr/>
        </p:nvSpPr>
        <p:spPr>
          <a:xfrm>
            <a:off x="-71553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264" name="Google Shape;264;p15"/>
          <p:cNvSpPr txBox="1"/>
          <p:nvPr/>
        </p:nvSpPr>
        <p:spPr>
          <a:xfrm>
            <a:off x="612462" y="1252055"/>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265" name="Google Shape;265;p15"/>
          <p:cNvSpPr txBox="1"/>
          <p:nvPr/>
        </p:nvSpPr>
        <p:spPr>
          <a:xfrm>
            <a:off x="537713" y="2480038"/>
            <a:ext cx="6356442" cy="6778262"/>
          </a:xfrm>
          <a:prstGeom prst="rect">
            <a:avLst/>
          </a:prstGeom>
          <a:noFill/>
          <a:ln>
            <a:noFill/>
          </a:ln>
        </p:spPr>
        <p:txBody>
          <a:bodyPr anchorCtr="0" anchor="t" bIns="0" lIns="0" spcFirstLastPara="1" rIns="0" wrap="square" tIns="0">
            <a:spAutoFit/>
          </a:bodyPr>
          <a:lstStyle/>
          <a:p>
            <a:pPr indent="-334645" lvl="1" marL="669290" marR="0" rtl="0" algn="l">
              <a:lnSpc>
                <a:spcPct val="208999"/>
              </a:lnSpc>
              <a:spcBef>
                <a:spcPts val="0"/>
              </a:spcBef>
              <a:spcAft>
                <a:spcPts val="0"/>
              </a:spcAft>
              <a:buClr>
                <a:srgbClr val="1E1A4A"/>
              </a:buClr>
              <a:buSzPts val="3100"/>
              <a:buFont typeface="Arial"/>
              <a:buChar char="•"/>
            </a:pPr>
            <a:r>
              <a:rPr b="0" i="0" lang="en-US" sz="3100" u="none" cap="none" strike="noStrike">
                <a:solidFill>
                  <a:srgbClr val="1E1A4A"/>
                </a:solidFill>
                <a:latin typeface="Arial"/>
                <a:ea typeface="Arial"/>
                <a:cs typeface="Arial"/>
                <a:sym typeface="Arial"/>
              </a:rPr>
              <a:t>Then Calculate the correlation matrix to determine the relationship between the stock prices of different companies to know how the stock prices of various companies move in relation to each other.</a:t>
            </a:r>
            <a:endParaRPr/>
          </a:p>
          <a:p>
            <a:pPr indent="0" lvl="1" marL="150501" marR="0" rtl="0" algn="l">
              <a:lnSpc>
                <a:spcPct val="46967"/>
              </a:lnSpc>
              <a:spcBef>
                <a:spcPts val="0"/>
              </a:spcBef>
              <a:spcAft>
                <a:spcPts val="0"/>
              </a:spcAft>
              <a:buClr>
                <a:schemeClr val="dk1"/>
              </a:buClr>
              <a:buSzPts val="3100"/>
              <a:buFont typeface="Arial"/>
              <a:buNone/>
            </a:pPr>
            <a:r>
              <a:t/>
            </a:r>
            <a:endParaRPr b="0" i="0" sz="3100" u="none" cap="none" strike="noStrike">
              <a:solidFill>
                <a:srgbClr val="1E1A4A"/>
              </a:solidFill>
              <a:latin typeface="Arial"/>
              <a:ea typeface="Arial"/>
              <a:cs typeface="Arial"/>
              <a:sym typeface="Arial"/>
            </a:endParaRPr>
          </a:p>
        </p:txBody>
      </p:sp>
      <p:sp>
        <p:nvSpPr>
          <p:cNvPr id="266" name="Google Shape;266;p15"/>
          <p:cNvSpPr txBox="1"/>
          <p:nvPr/>
        </p:nvSpPr>
        <p:spPr>
          <a:xfrm>
            <a:off x="9222835" y="8648859"/>
            <a:ext cx="5630228" cy="32321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900" u="none" cap="none" strike="noStrike">
                <a:solidFill>
                  <a:srgbClr val="000000"/>
                </a:solidFill>
                <a:latin typeface="Arial"/>
                <a:ea typeface="Arial"/>
                <a:cs typeface="Arial"/>
                <a:sym typeface="Arial"/>
              </a:rPr>
              <a:t> FIGURE CORRELATION MATRIX OF COMPANIES</a:t>
            </a:r>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6"/>
          <p:cNvSpPr/>
          <p:nvPr/>
        </p:nvSpPr>
        <p:spPr>
          <a:xfrm rot="-5400000">
            <a:off x="-334030" y="8716572"/>
            <a:ext cx="2099131" cy="2099131"/>
          </a:xfrm>
          <a:custGeom>
            <a:rect b="b" l="l" r="r" t="t"/>
            <a:pathLst>
              <a:path extrusionOk="0" h="2099131" w="2099131">
                <a:moveTo>
                  <a:pt x="0" y="0"/>
                </a:moveTo>
                <a:lnTo>
                  <a:pt x="2099131" y="0"/>
                </a:lnTo>
                <a:lnTo>
                  <a:pt x="2099131" y="2099130"/>
                </a:lnTo>
                <a:lnTo>
                  <a:pt x="0" y="2099130"/>
                </a:lnTo>
                <a:lnTo>
                  <a:pt x="0" y="0"/>
                </a:lnTo>
                <a:close/>
              </a:path>
            </a:pathLst>
          </a:custGeom>
          <a:blipFill rotWithShape="1">
            <a:blip r:embed="rId3">
              <a:alphaModFix/>
            </a:blip>
            <a:stretch>
              <a:fillRect b="0" l="0" r="0" t="0"/>
            </a:stretch>
          </a:blipFill>
          <a:ln>
            <a:noFill/>
          </a:ln>
        </p:spPr>
      </p:sp>
      <p:sp>
        <p:nvSpPr>
          <p:cNvPr id="272" name="Google Shape;272;p16"/>
          <p:cNvSpPr/>
          <p:nvPr/>
        </p:nvSpPr>
        <p:spPr>
          <a:xfrm rot="5400000">
            <a:off x="15740962" y="0"/>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273" name="Google Shape;273;p16"/>
          <p:cNvSpPr/>
          <p:nvPr/>
        </p:nvSpPr>
        <p:spPr>
          <a:xfrm>
            <a:off x="1596149" y="194868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274" name="Google Shape;274;p16"/>
          <p:cNvSpPr/>
          <p:nvPr/>
        </p:nvSpPr>
        <p:spPr>
          <a:xfrm>
            <a:off x="14780990" y="3968284"/>
            <a:ext cx="691360" cy="1279824"/>
          </a:xfrm>
          <a:custGeom>
            <a:rect b="b" l="l" r="r" t="t"/>
            <a:pathLst>
              <a:path extrusionOk="0" h="1279824" w="691360">
                <a:moveTo>
                  <a:pt x="0" y="0"/>
                </a:moveTo>
                <a:lnTo>
                  <a:pt x="691361" y="0"/>
                </a:lnTo>
                <a:lnTo>
                  <a:pt x="691361" y="1279824"/>
                </a:lnTo>
                <a:lnTo>
                  <a:pt x="0" y="1279824"/>
                </a:lnTo>
                <a:lnTo>
                  <a:pt x="0" y="0"/>
                </a:lnTo>
                <a:close/>
              </a:path>
            </a:pathLst>
          </a:custGeom>
          <a:blipFill rotWithShape="1">
            <a:blip r:embed="rId5">
              <a:alphaModFix/>
            </a:blip>
            <a:stretch>
              <a:fillRect b="0" l="-509718" r="0" t="-100000"/>
            </a:stretch>
          </a:blipFill>
          <a:ln>
            <a:noFill/>
          </a:ln>
        </p:spPr>
      </p:sp>
      <p:sp>
        <p:nvSpPr>
          <p:cNvPr id="275" name="Google Shape;275;p16"/>
          <p:cNvSpPr/>
          <p:nvPr/>
        </p:nvSpPr>
        <p:spPr>
          <a:xfrm>
            <a:off x="8053725" y="3257839"/>
            <a:ext cx="8946492" cy="5584780"/>
          </a:xfrm>
          <a:custGeom>
            <a:rect b="b" l="l" r="r" t="t"/>
            <a:pathLst>
              <a:path extrusionOk="0" h="5584780" w="8946492">
                <a:moveTo>
                  <a:pt x="0" y="0"/>
                </a:moveTo>
                <a:lnTo>
                  <a:pt x="8946493" y="0"/>
                </a:lnTo>
                <a:lnTo>
                  <a:pt x="8946493" y="5584780"/>
                </a:lnTo>
                <a:lnTo>
                  <a:pt x="0" y="5584780"/>
                </a:lnTo>
                <a:lnTo>
                  <a:pt x="0" y="0"/>
                </a:lnTo>
                <a:close/>
              </a:path>
            </a:pathLst>
          </a:custGeom>
          <a:blipFill rotWithShape="1">
            <a:blip r:embed="rId6">
              <a:alphaModFix/>
            </a:blip>
            <a:stretch>
              <a:fillRect b="0" l="0" r="0" t="0"/>
            </a:stretch>
          </a:blipFill>
          <a:ln>
            <a:noFill/>
          </a:ln>
        </p:spPr>
      </p:sp>
      <p:sp>
        <p:nvSpPr>
          <p:cNvPr id="276" name="Google Shape;276;p16"/>
          <p:cNvSpPr txBox="1"/>
          <p:nvPr/>
        </p:nvSpPr>
        <p:spPr>
          <a:xfrm>
            <a:off x="0" y="711006"/>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277" name="Google Shape;277;p16"/>
          <p:cNvSpPr txBox="1"/>
          <p:nvPr/>
        </p:nvSpPr>
        <p:spPr>
          <a:xfrm>
            <a:off x="1327997" y="1773984"/>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278" name="Google Shape;278;p16"/>
          <p:cNvSpPr txBox="1"/>
          <p:nvPr/>
        </p:nvSpPr>
        <p:spPr>
          <a:xfrm>
            <a:off x="715536" y="3247655"/>
            <a:ext cx="6356442" cy="5468917"/>
          </a:xfrm>
          <a:prstGeom prst="rect">
            <a:avLst/>
          </a:prstGeom>
          <a:noFill/>
          <a:ln>
            <a:noFill/>
          </a:ln>
        </p:spPr>
        <p:txBody>
          <a:bodyPr anchorCtr="0" anchor="t" bIns="0" lIns="0" spcFirstLastPara="1" rIns="0" wrap="square" tIns="0">
            <a:spAutoFit/>
          </a:bodyPr>
          <a:lstStyle/>
          <a:p>
            <a:pPr indent="-356235" lvl="1" marL="712469" marR="0" rtl="0" algn="l">
              <a:lnSpc>
                <a:spcPct val="209033"/>
              </a:lnSpc>
              <a:spcBef>
                <a:spcPts val="0"/>
              </a:spcBef>
              <a:spcAft>
                <a:spcPts val="0"/>
              </a:spcAft>
              <a:buClr>
                <a:srgbClr val="1E1A4A"/>
              </a:buClr>
              <a:buSzPts val="3299"/>
              <a:buFont typeface="Arial"/>
              <a:buChar char="•"/>
            </a:pPr>
            <a:r>
              <a:rPr b="0" i="0" lang="en-US" sz="3299" u="none" cap="none" strike="noStrike">
                <a:solidFill>
                  <a:srgbClr val="1E1A4A"/>
                </a:solidFill>
                <a:latin typeface="Arial"/>
                <a:ea typeface="Arial"/>
                <a:cs typeface="Arial"/>
                <a:sym typeface="Arial"/>
              </a:rPr>
              <a:t>To analyze the trading volume trends of different companies over time by calculating and visualizing their cumulative trading volumes.</a:t>
            </a:r>
            <a:endParaRPr/>
          </a:p>
          <a:p>
            <a:pPr indent="0" lvl="1" marL="172091" marR="0" rtl="0" algn="l">
              <a:lnSpc>
                <a:spcPct val="50469"/>
              </a:lnSpc>
              <a:spcBef>
                <a:spcPts val="0"/>
              </a:spcBef>
              <a:spcAft>
                <a:spcPts val="0"/>
              </a:spcAft>
              <a:buClr>
                <a:schemeClr val="dk1"/>
              </a:buClr>
              <a:buSzPts val="3299"/>
              <a:buFont typeface="Arial"/>
              <a:buNone/>
            </a:pPr>
            <a:r>
              <a:t/>
            </a:r>
            <a:endParaRPr b="0" i="0" sz="3299" u="none" cap="none" strike="noStrike">
              <a:solidFill>
                <a:srgbClr val="1E1A4A"/>
              </a:solidFill>
              <a:latin typeface="Arial"/>
              <a:ea typeface="Arial"/>
              <a:cs typeface="Arial"/>
              <a:sym typeface="Arial"/>
            </a:endParaRPr>
          </a:p>
        </p:txBody>
      </p:sp>
      <p:sp>
        <p:nvSpPr>
          <p:cNvPr id="279" name="Google Shape;279;p16"/>
          <p:cNvSpPr txBox="1"/>
          <p:nvPr/>
        </p:nvSpPr>
        <p:spPr>
          <a:xfrm>
            <a:off x="9766448" y="8687997"/>
            <a:ext cx="5521047" cy="28067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700" u="none" cap="none" strike="noStrike">
                <a:solidFill>
                  <a:srgbClr val="000000"/>
                </a:solidFill>
                <a:latin typeface="Arial"/>
                <a:ea typeface="Arial"/>
                <a:cs typeface="Arial"/>
                <a:sym typeface="Arial"/>
              </a:rPr>
              <a:t>FIGURE CUMULATIVE TRADING VOLUME OVER TIME</a:t>
            </a:r>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7"/>
          <p:cNvSpPr/>
          <p:nvPr/>
        </p:nvSpPr>
        <p:spPr>
          <a:xfrm rot="-5400000">
            <a:off x="0" y="8968666"/>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285" name="Google Shape;285;p17"/>
          <p:cNvSpPr/>
          <p:nvPr/>
        </p:nvSpPr>
        <p:spPr>
          <a:xfrm rot="5400000">
            <a:off x="15740962" y="0"/>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286" name="Google Shape;286;p17"/>
          <p:cNvSpPr/>
          <p:nvPr/>
        </p:nvSpPr>
        <p:spPr>
          <a:xfrm>
            <a:off x="1596149" y="194868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287" name="Google Shape;287;p17"/>
          <p:cNvSpPr/>
          <p:nvPr/>
        </p:nvSpPr>
        <p:spPr>
          <a:xfrm>
            <a:off x="14780990" y="3968284"/>
            <a:ext cx="691360" cy="1279824"/>
          </a:xfrm>
          <a:custGeom>
            <a:rect b="b" l="l" r="r" t="t"/>
            <a:pathLst>
              <a:path extrusionOk="0" h="1279824" w="691360">
                <a:moveTo>
                  <a:pt x="0" y="0"/>
                </a:moveTo>
                <a:lnTo>
                  <a:pt x="691361" y="0"/>
                </a:lnTo>
                <a:lnTo>
                  <a:pt x="691361" y="1279824"/>
                </a:lnTo>
                <a:lnTo>
                  <a:pt x="0" y="1279824"/>
                </a:lnTo>
                <a:lnTo>
                  <a:pt x="0" y="0"/>
                </a:lnTo>
                <a:close/>
              </a:path>
            </a:pathLst>
          </a:custGeom>
          <a:blipFill rotWithShape="1">
            <a:blip r:embed="rId5">
              <a:alphaModFix/>
            </a:blip>
            <a:stretch>
              <a:fillRect b="0" l="-509718" r="0" t="-100000"/>
            </a:stretch>
          </a:blipFill>
          <a:ln>
            <a:noFill/>
          </a:ln>
        </p:spPr>
      </p:sp>
      <p:sp>
        <p:nvSpPr>
          <p:cNvPr id="288" name="Google Shape;288;p17"/>
          <p:cNvSpPr txBox="1"/>
          <p:nvPr/>
        </p:nvSpPr>
        <p:spPr>
          <a:xfrm>
            <a:off x="0" y="711006"/>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289" name="Google Shape;289;p17"/>
          <p:cNvSpPr txBox="1"/>
          <p:nvPr/>
        </p:nvSpPr>
        <p:spPr>
          <a:xfrm>
            <a:off x="1327997" y="1773984"/>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290" name="Google Shape;290;p17"/>
          <p:cNvSpPr txBox="1"/>
          <p:nvPr/>
        </p:nvSpPr>
        <p:spPr>
          <a:xfrm>
            <a:off x="48110" y="2857084"/>
            <a:ext cx="17211190" cy="6111582"/>
          </a:xfrm>
          <a:prstGeom prst="rect">
            <a:avLst/>
          </a:prstGeom>
          <a:noFill/>
          <a:ln>
            <a:noFill/>
          </a:ln>
        </p:spPr>
        <p:txBody>
          <a:bodyPr anchorCtr="0" anchor="t" bIns="0" lIns="0" spcFirstLastPara="1" rIns="0" wrap="square" tIns="0">
            <a:spAutoFit/>
          </a:bodyPr>
          <a:lstStyle/>
          <a:p>
            <a:pPr indent="-294137" lvl="1" marL="588277" marR="0" rtl="0" algn="l">
              <a:lnSpc>
                <a:spcPct val="209030"/>
              </a:lnSpc>
              <a:spcBef>
                <a:spcPts val="0"/>
              </a:spcBef>
              <a:spcAft>
                <a:spcPts val="0"/>
              </a:spcAft>
              <a:buClr>
                <a:srgbClr val="1E1A4A"/>
              </a:buClr>
              <a:buSzPts val="2724"/>
              <a:buFont typeface="Arial"/>
              <a:buChar char="•"/>
            </a:pPr>
            <a:r>
              <a:rPr b="0" i="0" lang="en-US" sz="2724" u="none" cap="none" strike="noStrike">
                <a:solidFill>
                  <a:srgbClr val="1E1A4A"/>
                </a:solidFill>
                <a:latin typeface="Arial"/>
                <a:ea typeface="Arial"/>
                <a:cs typeface="Arial"/>
                <a:sym typeface="Arial"/>
              </a:rPr>
              <a:t>Then to choose the most appropriate company to build our model and train the data, we need to calculate the expected risk and return for each company and start to compare:</a:t>
            </a:r>
            <a:endParaRPr/>
          </a:p>
          <a:p>
            <a:pPr indent="-294137" lvl="1" marL="588277" marR="0" rtl="0" algn="l">
              <a:lnSpc>
                <a:spcPct val="209030"/>
              </a:lnSpc>
              <a:spcBef>
                <a:spcPts val="0"/>
              </a:spcBef>
              <a:spcAft>
                <a:spcPts val="0"/>
              </a:spcAft>
              <a:buClr>
                <a:srgbClr val="1E1A4A"/>
              </a:buClr>
              <a:buSzPts val="2724"/>
              <a:buFont typeface="Arial"/>
              <a:buChar char="•"/>
            </a:pPr>
            <a:r>
              <a:rPr b="0" i="0" lang="en-US" sz="2724" u="none" cap="none" strike="noStrike">
                <a:solidFill>
                  <a:srgbClr val="1E1A4A"/>
                </a:solidFill>
                <a:latin typeface="Arial"/>
                <a:ea typeface="Arial"/>
                <a:cs typeface="Arial"/>
                <a:sym typeface="Arial"/>
              </a:rPr>
              <a:t>Risk: It calculates the standard deviation (std) of daily returns for each company, representing the volatility or risk.</a:t>
            </a:r>
            <a:endParaRPr/>
          </a:p>
          <a:p>
            <a:pPr indent="-294137" lvl="1" marL="588277" marR="0" rtl="0" algn="l">
              <a:lnSpc>
                <a:spcPct val="209030"/>
              </a:lnSpc>
              <a:spcBef>
                <a:spcPts val="0"/>
              </a:spcBef>
              <a:spcAft>
                <a:spcPts val="0"/>
              </a:spcAft>
              <a:buClr>
                <a:srgbClr val="1E1A4A"/>
              </a:buClr>
              <a:buSzPts val="2724"/>
              <a:buFont typeface="Arial"/>
              <a:buChar char="•"/>
            </a:pPr>
            <a:r>
              <a:rPr b="0" i="0" lang="en-US" sz="2724" u="none" cap="none" strike="noStrike">
                <a:solidFill>
                  <a:srgbClr val="1E1A4A"/>
                </a:solidFill>
                <a:latin typeface="Arial"/>
                <a:ea typeface="Arial"/>
                <a:cs typeface="Arial"/>
                <a:sym typeface="Arial"/>
              </a:rPr>
              <a:t>Expected Return: It computes the mean of daily returns for each company, indicating the average return expected from the stock.</a:t>
            </a:r>
            <a:endParaRPr/>
          </a:p>
          <a:p>
            <a:pPr indent="-294137" lvl="1" marL="588277" marR="0" rtl="0" algn="l">
              <a:lnSpc>
                <a:spcPct val="209030"/>
              </a:lnSpc>
              <a:spcBef>
                <a:spcPts val="0"/>
              </a:spcBef>
              <a:spcAft>
                <a:spcPts val="0"/>
              </a:spcAft>
              <a:buClr>
                <a:srgbClr val="1E1A4A"/>
              </a:buClr>
              <a:buSzPts val="2724"/>
              <a:buFont typeface="Arial"/>
              <a:buChar char="•"/>
            </a:pPr>
            <a:r>
              <a:rPr b="0" i="0" lang="en-US" sz="2724" u="none" cap="none" strike="noStrike">
                <a:solidFill>
                  <a:srgbClr val="1E1A4A"/>
                </a:solidFill>
                <a:latin typeface="Arial"/>
                <a:ea typeface="Arial"/>
                <a:cs typeface="Arial"/>
                <a:sym typeface="Arial"/>
              </a:rPr>
              <a:t>From this graph we see that AXPH has the lowest risk and return but EGAL has the highest risk and return, so we choose to build our model for EGAL company to make an early warning prediction.</a:t>
            </a:r>
            <a:endParaRPr/>
          </a:p>
          <a:p>
            <a:pPr indent="0" lvl="0" marL="0" marR="0" rtl="0" algn="l">
              <a:lnSpc>
                <a:spcPct val="118906"/>
              </a:lnSpc>
              <a:spcBef>
                <a:spcPts val="0"/>
              </a:spcBef>
              <a:spcAft>
                <a:spcPts val="0"/>
              </a:spcAft>
              <a:buNone/>
            </a:pPr>
            <a:r>
              <a:t/>
            </a:r>
            <a:endParaRPr b="0" i="0" sz="2724" u="none" cap="none" strike="noStrike">
              <a:solidFill>
                <a:srgbClr val="1E1A4A"/>
              </a:solidFill>
              <a:latin typeface="Arial"/>
              <a:ea typeface="Arial"/>
              <a:cs typeface="Arial"/>
              <a:sym typeface="Arial"/>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8"/>
          <p:cNvSpPr/>
          <p:nvPr/>
        </p:nvSpPr>
        <p:spPr>
          <a:xfrm rot="-5400000">
            <a:off x="-96809" y="8208735"/>
            <a:ext cx="2099131" cy="2099131"/>
          </a:xfrm>
          <a:custGeom>
            <a:rect b="b" l="l" r="r" t="t"/>
            <a:pathLst>
              <a:path extrusionOk="0" h="2099131" w="2099131">
                <a:moveTo>
                  <a:pt x="0" y="0"/>
                </a:moveTo>
                <a:lnTo>
                  <a:pt x="2099130" y="0"/>
                </a:lnTo>
                <a:lnTo>
                  <a:pt x="2099130" y="2099130"/>
                </a:lnTo>
                <a:lnTo>
                  <a:pt x="0" y="2099130"/>
                </a:lnTo>
                <a:lnTo>
                  <a:pt x="0" y="0"/>
                </a:lnTo>
                <a:close/>
              </a:path>
            </a:pathLst>
          </a:custGeom>
          <a:blipFill rotWithShape="1">
            <a:blip r:embed="rId3">
              <a:alphaModFix/>
            </a:blip>
            <a:stretch>
              <a:fillRect b="0" l="0" r="0" t="0"/>
            </a:stretch>
          </a:blipFill>
          <a:ln>
            <a:noFill/>
          </a:ln>
        </p:spPr>
      </p:sp>
      <p:sp>
        <p:nvSpPr>
          <p:cNvPr id="296" name="Google Shape;296;p18"/>
          <p:cNvSpPr/>
          <p:nvPr/>
        </p:nvSpPr>
        <p:spPr>
          <a:xfrm rot="5400000">
            <a:off x="15740962" y="0"/>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297" name="Google Shape;297;p18"/>
          <p:cNvSpPr/>
          <p:nvPr/>
        </p:nvSpPr>
        <p:spPr>
          <a:xfrm>
            <a:off x="1596149" y="194868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298" name="Google Shape;298;p18"/>
          <p:cNvSpPr/>
          <p:nvPr/>
        </p:nvSpPr>
        <p:spPr>
          <a:xfrm>
            <a:off x="14780990" y="3968284"/>
            <a:ext cx="691360" cy="1279824"/>
          </a:xfrm>
          <a:custGeom>
            <a:rect b="b" l="l" r="r" t="t"/>
            <a:pathLst>
              <a:path extrusionOk="0" h="1279824" w="691360">
                <a:moveTo>
                  <a:pt x="0" y="0"/>
                </a:moveTo>
                <a:lnTo>
                  <a:pt x="691361" y="0"/>
                </a:lnTo>
                <a:lnTo>
                  <a:pt x="691361" y="1279824"/>
                </a:lnTo>
                <a:lnTo>
                  <a:pt x="0" y="1279824"/>
                </a:lnTo>
                <a:lnTo>
                  <a:pt x="0" y="0"/>
                </a:lnTo>
                <a:close/>
              </a:path>
            </a:pathLst>
          </a:custGeom>
          <a:blipFill rotWithShape="1">
            <a:blip r:embed="rId5">
              <a:alphaModFix/>
            </a:blip>
            <a:stretch>
              <a:fillRect b="0" l="-509718" r="0" t="-100000"/>
            </a:stretch>
          </a:blipFill>
          <a:ln>
            <a:noFill/>
          </a:ln>
        </p:spPr>
      </p:sp>
      <p:sp>
        <p:nvSpPr>
          <p:cNvPr id="299" name="Google Shape;299;p18"/>
          <p:cNvSpPr/>
          <p:nvPr/>
        </p:nvSpPr>
        <p:spPr>
          <a:xfrm>
            <a:off x="4441155" y="2761032"/>
            <a:ext cx="9405690" cy="6033379"/>
          </a:xfrm>
          <a:custGeom>
            <a:rect b="b" l="l" r="r" t="t"/>
            <a:pathLst>
              <a:path extrusionOk="0" h="6033379" w="9405690">
                <a:moveTo>
                  <a:pt x="0" y="0"/>
                </a:moveTo>
                <a:lnTo>
                  <a:pt x="9405690" y="0"/>
                </a:lnTo>
                <a:lnTo>
                  <a:pt x="9405690" y="6033379"/>
                </a:lnTo>
                <a:lnTo>
                  <a:pt x="0" y="6033379"/>
                </a:lnTo>
                <a:lnTo>
                  <a:pt x="0" y="0"/>
                </a:lnTo>
                <a:close/>
              </a:path>
            </a:pathLst>
          </a:custGeom>
          <a:blipFill rotWithShape="1">
            <a:blip r:embed="rId6">
              <a:alphaModFix/>
            </a:blip>
            <a:stretch>
              <a:fillRect b="-797" l="0" r="0" t="0"/>
            </a:stretch>
          </a:blipFill>
          <a:ln>
            <a:noFill/>
          </a:ln>
        </p:spPr>
      </p:sp>
      <p:sp>
        <p:nvSpPr>
          <p:cNvPr id="300" name="Google Shape;300;p18"/>
          <p:cNvSpPr txBox="1"/>
          <p:nvPr/>
        </p:nvSpPr>
        <p:spPr>
          <a:xfrm>
            <a:off x="0" y="711006"/>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301" name="Google Shape;301;p18"/>
          <p:cNvSpPr txBox="1"/>
          <p:nvPr/>
        </p:nvSpPr>
        <p:spPr>
          <a:xfrm>
            <a:off x="1327997" y="1773984"/>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302" name="Google Shape;302;p18"/>
          <p:cNvSpPr txBox="1"/>
          <p:nvPr/>
        </p:nvSpPr>
        <p:spPr>
          <a:xfrm>
            <a:off x="6370737" y="8825791"/>
            <a:ext cx="5546527"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500" u="none" cap="none" strike="noStrike">
                <a:solidFill>
                  <a:srgbClr val="000000"/>
                </a:solidFill>
                <a:latin typeface="Arial"/>
                <a:ea typeface="Arial"/>
                <a:cs typeface="Arial"/>
                <a:sym typeface="Arial"/>
              </a:rPr>
              <a:t>FIGURE EXPECTED RISK AND RETURN FOR EACH COMPANY</a:t>
            </a:r>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9"/>
          <p:cNvSpPr/>
          <p:nvPr/>
        </p:nvSpPr>
        <p:spPr>
          <a:xfrm rot="-5400000">
            <a:off x="0" y="8605114"/>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308" name="Google Shape;308;p19"/>
          <p:cNvSpPr/>
          <p:nvPr/>
        </p:nvSpPr>
        <p:spPr>
          <a:xfrm rot="5400000">
            <a:off x="15740962" y="0"/>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309" name="Google Shape;309;p19"/>
          <p:cNvSpPr/>
          <p:nvPr/>
        </p:nvSpPr>
        <p:spPr>
          <a:xfrm>
            <a:off x="1596149" y="194868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310" name="Google Shape;310;p19"/>
          <p:cNvSpPr/>
          <p:nvPr/>
        </p:nvSpPr>
        <p:spPr>
          <a:xfrm>
            <a:off x="14780990" y="3968284"/>
            <a:ext cx="691360" cy="1279824"/>
          </a:xfrm>
          <a:custGeom>
            <a:rect b="b" l="l" r="r" t="t"/>
            <a:pathLst>
              <a:path extrusionOk="0" h="1279824" w="691360">
                <a:moveTo>
                  <a:pt x="0" y="0"/>
                </a:moveTo>
                <a:lnTo>
                  <a:pt x="691361" y="0"/>
                </a:lnTo>
                <a:lnTo>
                  <a:pt x="691361" y="1279824"/>
                </a:lnTo>
                <a:lnTo>
                  <a:pt x="0" y="1279824"/>
                </a:lnTo>
                <a:lnTo>
                  <a:pt x="0" y="0"/>
                </a:lnTo>
                <a:close/>
              </a:path>
            </a:pathLst>
          </a:custGeom>
          <a:blipFill rotWithShape="1">
            <a:blip r:embed="rId5">
              <a:alphaModFix/>
            </a:blip>
            <a:stretch>
              <a:fillRect b="0" l="-509718" r="0" t="-100000"/>
            </a:stretch>
          </a:blipFill>
          <a:ln>
            <a:noFill/>
          </a:ln>
        </p:spPr>
      </p:sp>
      <p:sp>
        <p:nvSpPr>
          <p:cNvPr id="311" name="Google Shape;311;p19"/>
          <p:cNvSpPr/>
          <p:nvPr/>
        </p:nvSpPr>
        <p:spPr>
          <a:xfrm>
            <a:off x="7411163" y="3051485"/>
            <a:ext cx="9848137" cy="5553630"/>
          </a:xfrm>
          <a:custGeom>
            <a:rect b="b" l="l" r="r" t="t"/>
            <a:pathLst>
              <a:path extrusionOk="0" h="5553630" w="9848137">
                <a:moveTo>
                  <a:pt x="0" y="0"/>
                </a:moveTo>
                <a:lnTo>
                  <a:pt x="9848137" y="0"/>
                </a:lnTo>
                <a:lnTo>
                  <a:pt x="9848137" y="5553629"/>
                </a:lnTo>
                <a:lnTo>
                  <a:pt x="0" y="5553629"/>
                </a:lnTo>
                <a:lnTo>
                  <a:pt x="0" y="0"/>
                </a:lnTo>
                <a:close/>
              </a:path>
            </a:pathLst>
          </a:custGeom>
          <a:blipFill rotWithShape="1">
            <a:blip r:embed="rId6">
              <a:alphaModFix/>
            </a:blip>
            <a:stretch>
              <a:fillRect b="0" l="0" r="0" t="0"/>
            </a:stretch>
          </a:blipFill>
          <a:ln>
            <a:noFill/>
          </a:ln>
        </p:spPr>
      </p:sp>
      <p:sp>
        <p:nvSpPr>
          <p:cNvPr id="312" name="Google Shape;312;p19"/>
          <p:cNvSpPr txBox="1"/>
          <p:nvPr/>
        </p:nvSpPr>
        <p:spPr>
          <a:xfrm>
            <a:off x="0" y="711006"/>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313" name="Google Shape;313;p19"/>
          <p:cNvSpPr txBox="1"/>
          <p:nvPr/>
        </p:nvSpPr>
        <p:spPr>
          <a:xfrm>
            <a:off x="1327997" y="1773984"/>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314" name="Google Shape;314;p19"/>
          <p:cNvSpPr txBox="1"/>
          <p:nvPr/>
        </p:nvSpPr>
        <p:spPr>
          <a:xfrm>
            <a:off x="447954" y="3901609"/>
            <a:ext cx="6428928" cy="3357966"/>
          </a:xfrm>
          <a:prstGeom prst="rect">
            <a:avLst/>
          </a:prstGeom>
          <a:noFill/>
          <a:ln>
            <a:noFill/>
          </a:ln>
        </p:spPr>
        <p:txBody>
          <a:bodyPr anchorCtr="0" anchor="t" bIns="0" lIns="0" spcFirstLastPara="1" rIns="0" wrap="square" tIns="0">
            <a:spAutoFit/>
          </a:bodyPr>
          <a:lstStyle/>
          <a:p>
            <a:pPr indent="-342377" lvl="1" marL="684755" marR="0" rtl="0" algn="l">
              <a:lnSpc>
                <a:spcPct val="140018"/>
              </a:lnSpc>
              <a:spcBef>
                <a:spcPts val="0"/>
              </a:spcBef>
              <a:spcAft>
                <a:spcPts val="0"/>
              </a:spcAft>
              <a:buClr>
                <a:srgbClr val="1E1A4A"/>
              </a:buClr>
              <a:buSzPts val="3171"/>
              <a:buFont typeface="Arial"/>
              <a:buChar char="•"/>
            </a:pPr>
            <a:r>
              <a:rPr b="0" i="0" lang="en-US" sz="3171" u="none" cap="none" strike="noStrike">
                <a:solidFill>
                  <a:srgbClr val="1E1A4A"/>
                </a:solidFill>
                <a:latin typeface="Arial"/>
                <a:ea typeface="Arial"/>
                <a:cs typeface="Arial"/>
                <a:sym typeface="Arial"/>
              </a:rPr>
              <a:t>Then visualize the stock price movements of a financial instrument and trading volume for EGAL using a candlestick chart and a volume bar chart.</a:t>
            </a:r>
            <a:endParaRPr/>
          </a:p>
        </p:txBody>
      </p:sp>
      <p:sp>
        <p:nvSpPr>
          <p:cNvPr id="315" name="Google Shape;315;p19"/>
          <p:cNvSpPr txBox="1"/>
          <p:nvPr/>
        </p:nvSpPr>
        <p:spPr>
          <a:xfrm>
            <a:off x="9486185" y="8711491"/>
            <a:ext cx="5698093"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1799" u="none" cap="none" strike="noStrike">
                <a:solidFill>
                  <a:srgbClr val="000000"/>
                </a:solidFill>
                <a:latin typeface="Arial"/>
                <a:ea typeface="Arial"/>
                <a:cs typeface="Arial"/>
                <a:sym typeface="Arial"/>
              </a:rPr>
              <a:t>FIGURE EGAL CANDLESTICK CHART WITH VOLUME</a:t>
            </a: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A4A"/>
        </a:solidFill>
      </p:bgPr>
    </p:bg>
    <p:spTree>
      <p:nvGrpSpPr>
        <p:cNvPr id="108" name="Shape 108"/>
        <p:cNvGrpSpPr/>
        <p:nvPr/>
      </p:nvGrpSpPr>
      <p:grpSpPr>
        <a:xfrm>
          <a:off x="0" y="0"/>
          <a:ext cx="0" cy="0"/>
          <a:chOff x="0" y="0"/>
          <a:chExt cx="0" cy="0"/>
        </a:xfrm>
      </p:grpSpPr>
      <p:sp>
        <p:nvSpPr>
          <p:cNvPr id="109" name="Google Shape;109;p2"/>
          <p:cNvSpPr/>
          <p:nvPr/>
        </p:nvSpPr>
        <p:spPr>
          <a:xfrm>
            <a:off x="0" y="0"/>
            <a:ext cx="3684371" cy="3684371"/>
          </a:xfrm>
          <a:custGeom>
            <a:rect b="b" l="l" r="r" t="t"/>
            <a:pathLst>
              <a:path extrusionOk="0" h="3684371" w="3684371">
                <a:moveTo>
                  <a:pt x="0" y="0"/>
                </a:moveTo>
                <a:lnTo>
                  <a:pt x="3684371" y="0"/>
                </a:lnTo>
                <a:lnTo>
                  <a:pt x="3684371" y="3684371"/>
                </a:lnTo>
                <a:lnTo>
                  <a:pt x="0" y="3684371"/>
                </a:lnTo>
                <a:lnTo>
                  <a:pt x="0" y="0"/>
                </a:lnTo>
                <a:close/>
              </a:path>
            </a:pathLst>
          </a:custGeom>
          <a:blipFill rotWithShape="1">
            <a:blip r:embed="rId3">
              <a:alphaModFix/>
            </a:blip>
            <a:stretch>
              <a:fillRect b="0" l="0" r="0" t="0"/>
            </a:stretch>
          </a:blipFill>
          <a:ln>
            <a:noFill/>
          </a:ln>
        </p:spPr>
      </p:sp>
      <p:sp>
        <p:nvSpPr>
          <p:cNvPr id="110" name="Google Shape;110;p2"/>
          <p:cNvSpPr/>
          <p:nvPr/>
        </p:nvSpPr>
        <p:spPr>
          <a:xfrm rot="10800000">
            <a:off x="16188869" y="8792326"/>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grpSp>
        <p:nvGrpSpPr>
          <p:cNvPr id="111" name="Google Shape;111;p2"/>
          <p:cNvGrpSpPr/>
          <p:nvPr/>
        </p:nvGrpSpPr>
        <p:grpSpPr>
          <a:xfrm>
            <a:off x="1299151" y="1337437"/>
            <a:ext cx="8727518" cy="3759346"/>
            <a:chOff x="0" y="-171450"/>
            <a:chExt cx="11636691" cy="5012460"/>
          </a:xfrm>
        </p:grpSpPr>
        <p:sp>
          <p:nvSpPr>
            <p:cNvPr id="112" name="Google Shape;112;p2"/>
            <p:cNvSpPr/>
            <p:nvPr/>
          </p:nvSpPr>
          <p:spPr>
            <a:xfrm>
              <a:off x="3846303" y="896926"/>
              <a:ext cx="3944084" cy="3944084"/>
            </a:xfrm>
            <a:custGeom>
              <a:rect b="b" l="l" r="r" t="t"/>
              <a:pathLst>
                <a:path extrusionOk="0" h="812800" w="812800">
                  <a:moveTo>
                    <a:pt x="60196" y="0"/>
                  </a:moveTo>
                  <a:lnTo>
                    <a:pt x="752604" y="0"/>
                  </a:lnTo>
                  <a:cubicBezTo>
                    <a:pt x="785849" y="0"/>
                    <a:pt x="812800" y="26951"/>
                    <a:pt x="812800" y="60196"/>
                  </a:cubicBezTo>
                  <a:lnTo>
                    <a:pt x="812800" y="752604"/>
                  </a:lnTo>
                  <a:cubicBezTo>
                    <a:pt x="812800" y="785849"/>
                    <a:pt x="785849" y="812800"/>
                    <a:pt x="752604" y="812800"/>
                  </a:cubicBezTo>
                  <a:lnTo>
                    <a:pt x="60196" y="812800"/>
                  </a:lnTo>
                  <a:cubicBezTo>
                    <a:pt x="26951" y="812800"/>
                    <a:pt x="0" y="785849"/>
                    <a:pt x="0" y="752604"/>
                  </a:cubicBezTo>
                  <a:lnTo>
                    <a:pt x="0" y="60196"/>
                  </a:lnTo>
                  <a:cubicBezTo>
                    <a:pt x="0" y="26951"/>
                    <a:pt x="26951" y="0"/>
                    <a:pt x="60196" y="0"/>
                  </a:cubicBezTo>
                  <a:close/>
                </a:path>
              </a:pathLst>
            </a:custGeom>
            <a:blipFill rotWithShape="1">
              <a:blip r:embed="rId4">
                <a:alphaModFix/>
              </a:blip>
              <a:stretch>
                <a:fillRect b="-22901" l="0" r="0" t="-30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txBox="1"/>
            <p:nvPr/>
          </p:nvSpPr>
          <p:spPr>
            <a:xfrm>
              <a:off x="0" y="-171450"/>
              <a:ext cx="11636691" cy="910054"/>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Sherif Yasser</a:t>
              </a:r>
              <a:endParaRPr/>
            </a:p>
          </p:txBody>
        </p:sp>
      </p:grpSp>
      <p:grpSp>
        <p:nvGrpSpPr>
          <p:cNvPr id="114" name="Google Shape;114;p2"/>
          <p:cNvGrpSpPr/>
          <p:nvPr/>
        </p:nvGrpSpPr>
        <p:grpSpPr>
          <a:xfrm>
            <a:off x="4780241" y="5075917"/>
            <a:ext cx="8727518" cy="3716409"/>
            <a:chOff x="0" y="0"/>
            <a:chExt cx="11636691" cy="4955212"/>
          </a:xfrm>
        </p:grpSpPr>
        <p:sp>
          <p:nvSpPr>
            <p:cNvPr id="115" name="Google Shape;115;p2"/>
            <p:cNvSpPr/>
            <p:nvPr/>
          </p:nvSpPr>
          <p:spPr>
            <a:xfrm>
              <a:off x="3814944" y="0"/>
              <a:ext cx="3944084" cy="3944084"/>
            </a:xfrm>
            <a:custGeom>
              <a:rect b="b" l="l" r="r" t="t"/>
              <a:pathLst>
                <a:path extrusionOk="0" h="812800" w="812800">
                  <a:moveTo>
                    <a:pt x="60196" y="0"/>
                  </a:moveTo>
                  <a:lnTo>
                    <a:pt x="752604" y="0"/>
                  </a:lnTo>
                  <a:cubicBezTo>
                    <a:pt x="785849" y="0"/>
                    <a:pt x="812800" y="26951"/>
                    <a:pt x="812800" y="60196"/>
                  </a:cubicBezTo>
                  <a:lnTo>
                    <a:pt x="812800" y="752604"/>
                  </a:lnTo>
                  <a:cubicBezTo>
                    <a:pt x="812800" y="785849"/>
                    <a:pt x="785849" y="812800"/>
                    <a:pt x="752604" y="812800"/>
                  </a:cubicBezTo>
                  <a:lnTo>
                    <a:pt x="60196" y="812800"/>
                  </a:lnTo>
                  <a:cubicBezTo>
                    <a:pt x="26951" y="812800"/>
                    <a:pt x="0" y="785849"/>
                    <a:pt x="0" y="752604"/>
                  </a:cubicBezTo>
                  <a:lnTo>
                    <a:pt x="0" y="60196"/>
                  </a:lnTo>
                  <a:cubicBezTo>
                    <a:pt x="0" y="26951"/>
                    <a:pt x="26951" y="0"/>
                    <a:pt x="60196" y="0"/>
                  </a:cubicBezTo>
                  <a:close/>
                </a:path>
              </a:pathLst>
            </a:custGeom>
            <a:blipFill rotWithShape="1">
              <a:blip r:embed="rId5">
                <a:alphaModFix/>
              </a:blip>
              <a:stretch>
                <a:fillRect b="-16663" l="0" r="0" t="-1666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txBox="1"/>
            <p:nvPr/>
          </p:nvSpPr>
          <p:spPr>
            <a:xfrm>
              <a:off x="0" y="4045158"/>
              <a:ext cx="11636691" cy="910054"/>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Mohamed Ahmed</a:t>
              </a:r>
              <a:endParaRPr/>
            </a:p>
          </p:txBody>
        </p:sp>
      </p:grpSp>
      <p:grpSp>
        <p:nvGrpSpPr>
          <p:cNvPr id="117" name="Google Shape;117;p2"/>
          <p:cNvGrpSpPr/>
          <p:nvPr/>
        </p:nvGrpSpPr>
        <p:grpSpPr>
          <a:xfrm>
            <a:off x="7908842" y="1337438"/>
            <a:ext cx="8727518" cy="3738479"/>
            <a:chOff x="0" y="-171450"/>
            <a:chExt cx="11636691" cy="4984639"/>
          </a:xfrm>
        </p:grpSpPr>
        <p:sp>
          <p:nvSpPr>
            <p:cNvPr id="118" name="Google Shape;118;p2"/>
            <p:cNvSpPr/>
            <p:nvPr/>
          </p:nvSpPr>
          <p:spPr>
            <a:xfrm>
              <a:off x="3892361" y="869105"/>
              <a:ext cx="3944084" cy="3944084"/>
            </a:xfrm>
            <a:custGeom>
              <a:rect b="b" l="l" r="r" t="t"/>
              <a:pathLst>
                <a:path extrusionOk="0" h="812800" w="812800">
                  <a:moveTo>
                    <a:pt x="60196" y="0"/>
                  </a:moveTo>
                  <a:lnTo>
                    <a:pt x="752604" y="0"/>
                  </a:lnTo>
                  <a:cubicBezTo>
                    <a:pt x="785849" y="0"/>
                    <a:pt x="812800" y="26951"/>
                    <a:pt x="812800" y="60196"/>
                  </a:cubicBezTo>
                  <a:lnTo>
                    <a:pt x="812800" y="752604"/>
                  </a:lnTo>
                  <a:cubicBezTo>
                    <a:pt x="812800" y="785849"/>
                    <a:pt x="785849" y="812800"/>
                    <a:pt x="752604" y="812800"/>
                  </a:cubicBezTo>
                  <a:lnTo>
                    <a:pt x="60196" y="812800"/>
                  </a:lnTo>
                  <a:cubicBezTo>
                    <a:pt x="26951" y="812800"/>
                    <a:pt x="0" y="785849"/>
                    <a:pt x="0" y="752604"/>
                  </a:cubicBezTo>
                  <a:lnTo>
                    <a:pt x="0" y="60196"/>
                  </a:lnTo>
                  <a:cubicBezTo>
                    <a:pt x="0" y="26951"/>
                    <a:pt x="26951" y="0"/>
                    <a:pt x="60196" y="0"/>
                  </a:cubicBezTo>
                  <a:close/>
                </a:path>
              </a:pathLst>
            </a:cu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txBox="1"/>
            <p:nvPr/>
          </p:nvSpPr>
          <p:spPr>
            <a:xfrm>
              <a:off x="0" y="-171450"/>
              <a:ext cx="11636691" cy="910054"/>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Mohanad Arafa</a:t>
              </a:r>
              <a:endParaRPr/>
            </a:p>
          </p:txBody>
        </p:sp>
      </p:grpSp>
      <p:grpSp>
        <p:nvGrpSpPr>
          <p:cNvPr id="120" name="Google Shape;120;p2"/>
          <p:cNvGrpSpPr/>
          <p:nvPr/>
        </p:nvGrpSpPr>
        <p:grpSpPr>
          <a:xfrm>
            <a:off x="-2363940" y="5036946"/>
            <a:ext cx="8727518" cy="3755381"/>
            <a:chOff x="0" y="-79783"/>
            <a:chExt cx="11636691" cy="5007175"/>
          </a:xfrm>
        </p:grpSpPr>
        <p:sp>
          <p:nvSpPr>
            <p:cNvPr id="121" name="Google Shape;121;p2"/>
            <p:cNvSpPr/>
            <p:nvPr/>
          </p:nvSpPr>
          <p:spPr>
            <a:xfrm rot="72000">
              <a:off x="3817523" y="-38126"/>
              <a:ext cx="4020340" cy="4020340"/>
            </a:xfrm>
            <a:custGeom>
              <a:rect b="b" l="l" r="r" t="t"/>
              <a:pathLst>
                <a:path extrusionOk="0" h="828515" w="828515">
                  <a:moveTo>
                    <a:pt x="59618" y="15196"/>
                  </a:moveTo>
                  <a:lnTo>
                    <a:pt x="751874" y="696"/>
                  </a:lnTo>
                  <a:cubicBezTo>
                    <a:pt x="785112" y="0"/>
                    <a:pt x="812621" y="26380"/>
                    <a:pt x="813318" y="59618"/>
                  </a:cubicBezTo>
                  <a:lnTo>
                    <a:pt x="827818" y="751874"/>
                  </a:lnTo>
                  <a:cubicBezTo>
                    <a:pt x="828514" y="785112"/>
                    <a:pt x="802134" y="812621"/>
                    <a:pt x="768896" y="813318"/>
                  </a:cubicBezTo>
                  <a:lnTo>
                    <a:pt x="76640" y="827818"/>
                  </a:lnTo>
                  <a:cubicBezTo>
                    <a:pt x="43402" y="828514"/>
                    <a:pt x="15893" y="802134"/>
                    <a:pt x="15196" y="768896"/>
                  </a:cubicBezTo>
                  <a:lnTo>
                    <a:pt x="696" y="76640"/>
                  </a:lnTo>
                  <a:cubicBezTo>
                    <a:pt x="0" y="43402"/>
                    <a:pt x="26380" y="15893"/>
                    <a:pt x="59618" y="15196"/>
                  </a:cubicBezTo>
                  <a:close/>
                </a:path>
              </a:pathLst>
            </a:custGeom>
            <a:blipFill rotWithShape="1">
              <a:blip r:embed="rId7">
                <a:alphaModFix/>
              </a:blip>
              <a:stretch>
                <a:fillRect b="-48035" l="-19711" r="-14895" t="-1963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txBox="1"/>
            <p:nvPr/>
          </p:nvSpPr>
          <p:spPr>
            <a:xfrm>
              <a:off x="0" y="4017338"/>
              <a:ext cx="11636691" cy="910054"/>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Nada Mamdouh</a:t>
              </a:r>
              <a:endParaRPr/>
            </a:p>
          </p:txBody>
        </p:sp>
      </p:grpSp>
      <p:grpSp>
        <p:nvGrpSpPr>
          <p:cNvPr id="123" name="Google Shape;123;p2"/>
          <p:cNvGrpSpPr/>
          <p:nvPr/>
        </p:nvGrpSpPr>
        <p:grpSpPr>
          <a:xfrm>
            <a:off x="11604618" y="5096783"/>
            <a:ext cx="8727518" cy="3695544"/>
            <a:chOff x="0" y="0"/>
            <a:chExt cx="11636691" cy="4927392"/>
          </a:xfrm>
        </p:grpSpPr>
        <p:sp>
          <p:nvSpPr>
            <p:cNvPr id="124" name="Google Shape;124;p2"/>
            <p:cNvSpPr/>
            <p:nvPr/>
          </p:nvSpPr>
          <p:spPr>
            <a:xfrm>
              <a:off x="3567671" y="0"/>
              <a:ext cx="3944084" cy="3944084"/>
            </a:xfrm>
            <a:custGeom>
              <a:rect b="b" l="l" r="r" t="t"/>
              <a:pathLst>
                <a:path extrusionOk="0" h="812800" w="812800">
                  <a:moveTo>
                    <a:pt x="60196" y="0"/>
                  </a:moveTo>
                  <a:lnTo>
                    <a:pt x="752604" y="0"/>
                  </a:lnTo>
                  <a:cubicBezTo>
                    <a:pt x="785849" y="0"/>
                    <a:pt x="812800" y="26951"/>
                    <a:pt x="812800" y="60196"/>
                  </a:cubicBezTo>
                  <a:lnTo>
                    <a:pt x="812800" y="752604"/>
                  </a:lnTo>
                  <a:cubicBezTo>
                    <a:pt x="812800" y="785849"/>
                    <a:pt x="785849" y="812800"/>
                    <a:pt x="752604" y="812800"/>
                  </a:cubicBezTo>
                  <a:lnTo>
                    <a:pt x="60196" y="812800"/>
                  </a:lnTo>
                  <a:cubicBezTo>
                    <a:pt x="26951" y="812800"/>
                    <a:pt x="0" y="785849"/>
                    <a:pt x="0" y="752604"/>
                  </a:cubicBezTo>
                  <a:lnTo>
                    <a:pt x="0" y="60196"/>
                  </a:lnTo>
                  <a:cubicBezTo>
                    <a:pt x="0" y="26951"/>
                    <a:pt x="26951" y="0"/>
                    <a:pt x="60196" y="0"/>
                  </a:cubicBezTo>
                  <a:close/>
                </a:path>
              </a:pathLst>
            </a:custGeom>
            <a:blipFill rotWithShape="1">
              <a:blip r:embed="rId8">
                <a:alphaModFix/>
              </a:blip>
              <a:stretch>
                <a:fillRect b="-16663" l="0" r="0" t="-1666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txBox="1"/>
            <p:nvPr/>
          </p:nvSpPr>
          <p:spPr>
            <a:xfrm>
              <a:off x="0" y="4017338"/>
              <a:ext cx="11636691" cy="910054"/>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690" u="none" cap="none" strike="noStrike">
                  <a:solidFill>
                    <a:srgbClr val="FFFFFF"/>
                  </a:solidFill>
                  <a:latin typeface="Arial"/>
                  <a:ea typeface="Arial"/>
                  <a:cs typeface="Arial"/>
                  <a:sym typeface="Arial"/>
                </a:rPr>
                <a:t>Basmalla Zakaria</a:t>
              </a:r>
              <a:endParaRPr/>
            </a:p>
          </p:txBody>
        </p:sp>
      </p:grpSp>
      <p:sp>
        <p:nvSpPr>
          <p:cNvPr id="126" name="Google Shape;126;p2"/>
          <p:cNvSpPr txBox="1"/>
          <p:nvPr/>
        </p:nvSpPr>
        <p:spPr>
          <a:xfrm>
            <a:off x="5662910" y="112897"/>
            <a:ext cx="6190889" cy="6794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FFFFFF"/>
                </a:solidFill>
                <a:latin typeface="Arial"/>
                <a:ea typeface="Arial"/>
                <a:cs typeface="Arial"/>
                <a:sym typeface="Arial"/>
              </a:rPr>
              <a:t>Project team members</a:t>
            </a:r>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321" name="Google Shape;321;p20"/>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322" name="Google Shape;322;p20"/>
          <p:cNvSpPr/>
          <p:nvPr/>
        </p:nvSpPr>
        <p:spPr>
          <a:xfrm>
            <a:off x="622528" y="1366355"/>
            <a:ext cx="812345" cy="812345"/>
          </a:xfrm>
          <a:custGeom>
            <a:rect b="b" l="l" r="r" t="t"/>
            <a:pathLst>
              <a:path extrusionOk="0" h="812345" w="812345">
                <a:moveTo>
                  <a:pt x="0" y="0"/>
                </a:moveTo>
                <a:lnTo>
                  <a:pt x="812344" y="0"/>
                </a:lnTo>
                <a:lnTo>
                  <a:pt x="812344" y="812345"/>
                </a:lnTo>
                <a:lnTo>
                  <a:pt x="0" y="812345"/>
                </a:lnTo>
                <a:lnTo>
                  <a:pt x="0" y="0"/>
                </a:lnTo>
                <a:close/>
              </a:path>
            </a:pathLst>
          </a:custGeom>
          <a:blipFill rotWithShape="1">
            <a:blip r:embed="rId4">
              <a:alphaModFix/>
            </a:blip>
            <a:stretch>
              <a:fillRect b="0" l="0" r="0" t="0"/>
            </a:stretch>
          </a:blipFill>
          <a:ln>
            <a:noFill/>
          </a:ln>
        </p:spPr>
      </p:sp>
      <p:sp>
        <p:nvSpPr>
          <p:cNvPr id="323" name="Google Shape;323;p20"/>
          <p:cNvSpPr/>
          <p:nvPr/>
        </p:nvSpPr>
        <p:spPr>
          <a:xfrm>
            <a:off x="11580369" y="4577269"/>
            <a:ext cx="6873171" cy="5103158"/>
          </a:xfrm>
          <a:custGeom>
            <a:rect b="b" l="l" r="r" t="t"/>
            <a:pathLst>
              <a:path extrusionOk="0" h="5103158" w="6873171">
                <a:moveTo>
                  <a:pt x="0" y="0"/>
                </a:moveTo>
                <a:lnTo>
                  <a:pt x="6873171" y="0"/>
                </a:lnTo>
                <a:lnTo>
                  <a:pt x="6873171" y="5103158"/>
                </a:lnTo>
                <a:lnTo>
                  <a:pt x="0" y="5103158"/>
                </a:lnTo>
                <a:lnTo>
                  <a:pt x="0" y="0"/>
                </a:lnTo>
                <a:close/>
              </a:path>
            </a:pathLst>
          </a:custGeom>
          <a:blipFill rotWithShape="1">
            <a:blip r:embed="rId5">
              <a:alphaModFix/>
            </a:blip>
            <a:stretch>
              <a:fillRect b="0" l="-406" r="0" t="0"/>
            </a:stretch>
          </a:blipFill>
          <a:ln>
            <a:noFill/>
          </a:ln>
        </p:spPr>
      </p:sp>
      <p:sp>
        <p:nvSpPr>
          <p:cNvPr id="324" name="Google Shape;324;p20"/>
          <p:cNvSpPr txBox="1"/>
          <p:nvPr/>
        </p:nvSpPr>
        <p:spPr>
          <a:xfrm>
            <a:off x="-75534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325" name="Google Shape;325;p20"/>
          <p:cNvSpPr txBox="1"/>
          <p:nvPr/>
        </p:nvSpPr>
        <p:spPr>
          <a:xfrm>
            <a:off x="400054" y="1191652"/>
            <a:ext cx="8743946"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Predictive Model</a:t>
            </a:r>
            <a:endParaRPr/>
          </a:p>
        </p:txBody>
      </p:sp>
      <p:sp>
        <p:nvSpPr>
          <p:cNvPr id="326" name="Google Shape;326;p20"/>
          <p:cNvSpPr txBox="1"/>
          <p:nvPr/>
        </p:nvSpPr>
        <p:spPr>
          <a:xfrm>
            <a:off x="0" y="2631108"/>
            <a:ext cx="13975861" cy="1180387"/>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3403" u="none" cap="none" strike="noStrike">
                <a:solidFill>
                  <a:srgbClr val="1E1A4A"/>
                </a:solidFill>
                <a:latin typeface="Arial"/>
                <a:ea typeface="Arial"/>
                <a:cs typeface="Arial"/>
                <a:sym typeface="Arial"/>
              </a:rPr>
              <a:t>LSTM is designed to avoid long-term dependency issues, making it highly suitable for time series data like stock prices.</a:t>
            </a:r>
            <a:endParaRPr/>
          </a:p>
        </p:txBody>
      </p:sp>
      <p:sp>
        <p:nvSpPr>
          <p:cNvPr id="327" name="Google Shape;327;p20"/>
          <p:cNvSpPr txBox="1"/>
          <p:nvPr/>
        </p:nvSpPr>
        <p:spPr>
          <a:xfrm>
            <a:off x="-29535" y="4383067"/>
            <a:ext cx="4257331" cy="760433"/>
          </a:xfrm>
          <a:prstGeom prst="rect">
            <a:avLst/>
          </a:prstGeom>
          <a:noFill/>
          <a:ln>
            <a:noFill/>
          </a:ln>
        </p:spPr>
        <p:txBody>
          <a:bodyPr anchorCtr="0" anchor="t" bIns="0" lIns="0" spcFirstLastPara="1" rIns="0" wrap="square" tIns="0">
            <a:spAutoFit/>
          </a:bodyPr>
          <a:lstStyle/>
          <a:p>
            <a:pPr indent="-411471" lvl="1" marL="822943" marR="0" rtl="0" algn="ctr">
              <a:lnSpc>
                <a:spcPct val="140015"/>
              </a:lnSpc>
              <a:spcBef>
                <a:spcPts val="0"/>
              </a:spcBef>
              <a:spcAft>
                <a:spcPts val="0"/>
              </a:spcAft>
              <a:buClr>
                <a:srgbClr val="1E1A4A"/>
              </a:buClr>
              <a:buSzPts val="3811"/>
              <a:buFont typeface="Arial"/>
              <a:buChar char="•"/>
            </a:pPr>
            <a:r>
              <a:rPr b="0" i="0" lang="en-US" sz="3811" u="none" cap="none" strike="noStrike">
                <a:solidFill>
                  <a:srgbClr val="1E1A4A"/>
                </a:solidFill>
                <a:latin typeface="Arial"/>
                <a:ea typeface="Arial"/>
                <a:cs typeface="Arial"/>
                <a:sym typeface="Arial"/>
              </a:rPr>
              <a:t>Data splitting</a:t>
            </a:r>
            <a:endParaRPr/>
          </a:p>
        </p:txBody>
      </p:sp>
      <p:sp>
        <p:nvSpPr>
          <p:cNvPr id="328" name="Google Shape;328;p20"/>
          <p:cNvSpPr txBox="1"/>
          <p:nvPr/>
        </p:nvSpPr>
        <p:spPr>
          <a:xfrm>
            <a:off x="622528" y="5691124"/>
            <a:ext cx="10957841" cy="3989303"/>
          </a:xfrm>
          <a:prstGeom prst="rect">
            <a:avLst/>
          </a:prstGeom>
          <a:noFill/>
          <a:ln>
            <a:noFill/>
          </a:ln>
        </p:spPr>
        <p:txBody>
          <a:bodyPr anchorCtr="0" anchor="t" bIns="0" lIns="0" spcFirstLastPara="1" rIns="0" wrap="square" tIns="0">
            <a:spAutoFit/>
          </a:bodyPr>
          <a:lstStyle/>
          <a:p>
            <a:pPr indent="0" lvl="0" marL="0" marR="0" rtl="0" algn="ctr">
              <a:lnSpc>
                <a:spcPct val="140031"/>
              </a:lnSpc>
              <a:spcBef>
                <a:spcPts val="0"/>
              </a:spcBef>
              <a:spcAft>
                <a:spcPts val="0"/>
              </a:spcAft>
              <a:buNone/>
            </a:pPr>
            <a:r>
              <a:rPr b="0" i="0" lang="en-US" sz="3190" u="none" cap="none" strike="noStrike">
                <a:solidFill>
                  <a:srgbClr val="1E1A4A"/>
                </a:solidFill>
                <a:latin typeface="Arial"/>
                <a:ea typeface="Arial"/>
                <a:cs typeface="Arial"/>
                <a:sym typeface="Arial"/>
              </a:rPr>
              <a:t>Training data: The portion of the dataset used to train the model, usually around 80% of the total data.</a:t>
            </a:r>
            <a:endParaRPr/>
          </a:p>
          <a:p>
            <a:pPr indent="0" lvl="0" marL="0" marR="0" rtl="0" algn="ctr">
              <a:lnSpc>
                <a:spcPct val="140031"/>
              </a:lnSpc>
              <a:spcBef>
                <a:spcPts val="0"/>
              </a:spcBef>
              <a:spcAft>
                <a:spcPts val="0"/>
              </a:spcAft>
              <a:buNone/>
            </a:pPr>
            <a:r>
              <a:t/>
            </a:r>
            <a:endParaRPr b="0" i="0" sz="3190" u="none" cap="none" strike="noStrike">
              <a:solidFill>
                <a:srgbClr val="1E1A4A"/>
              </a:solidFill>
              <a:latin typeface="Arial"/>
              <a:ea typeface="Arial"/>
              <a:cs typeface="Arial"/>
              <a:sym typeface="Arial"/>
            </a:endParaRPr>
          </a:p>
          <a:p>
            <a:pPr indent="0" lvl="0" marL="0" marR="0" rtl="0" algn="ctr">
              <a:lnSpc>
                <a:spcPct val="140031"/>
              </a:lnSpc>
              <a:spcBef>
                <a:spcPts val="0"/>
              </a:spcBef>
              <a:spcAft>
                <a:spcPts val="0"/>
              </a:spcAft>
              <a:buNone/>
            </a:pPr>
            <a:r>
              <a:rPr b="0" i="0" lang="en-US" sz="3190" u="none" cap="none" strike="noStrike">
                <a:solidFill>
                  <a:srgbClr val="1E1A4A"/>
                </a:solidFill>
                <a:latin typeface="Arial"/>
                <a:ea typeface="Arial"/>
                <a:cs typeface="Arial"/>
                <a:sym typeface="Arial"/>
              </a:rPr>
              <a:t>Testing data: The portion of the dataset used to train the model, usually around 20% of the total data.</a:t>
            </a:r>
            <a:endParaRPr/>
          </a:p>
          <a:p>
            <a:pPr indent="0" lvl="0" marL="0" marR="0" rtl="0" algn="ctr">
              <a:lnSpc>
                <a:spcPct val="140031"/>
              </a:lnSpc>
              <a:spcBef>
                <a:spcPts val="0"/>
              </a:spcBef>
              <a:spcAft>
                <a:spcPts val="0"/>
              </a:spcAft>
              <a:buNone/>
            </a:pPr>
            <a:r>
              <a:t/>
            </a:r>
            <a:endParaRPr b="0" i="0" sz="3190" u="none" cap="none" strike="noStrike">
              <a:solidFill>
                <a:srgbClr val="1E1A4A"/>
              </a:solidFill>
              <a:latin typeface="Arial"/>
              <a:ea typeface="Arial"/>
              <a:cs typeface="Arial"/>
              <a:sym typeface="Arial"/>
            </a:endParaRPr>
          </a:p>
          <a:p>
            <a:pPr indent="0" lvl="0" marL="0" marR="0" rtl="0" algn="ctr">
              <a:lnSpc>
                <a:spcPct val="161974"/>
              </a:lnSpc>
              <a:spcBef>
                <a:spcPts val="0"/>
              </a:spcBef>
              <a:spcAft>
                <a:spcPts val="0"/>
              </a:spcAft>
              <a:buNone/>
            </a:pPr>
            <a:r>
              <a:t/>
            </a:r>
            <a:endParaRPr b="0" i="0" sz="3190" u="none" cap="none" strike="noStrike">
              <a:solidFill>
                <a:srgbClr val="1E1A4A"/>
              </a:solidFill>
              <a:latin typeface="Arial"/>
              <a:ea typeface="Arial"/>
              <a:cs typeface="Arial"/>
              <a:sym typeface="Arial"/>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1"/>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334" name="Google Shape;334;p21"/>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335" name="Google Shape;335;p21"/>
          <p:cNvSpPr/>
          <p:nvPr/>
        </p:nvSpPr>
        <p:spPr>
          <a:xfrm>
            <a:off x="622528" y="1366355"/>
            <a:ext cx="812345" cy="812345"/>
          </a:xfrm>
          <a:custGeom>
            <a:rect b="b" l="l" r="r" t="t"/>
            <a:pathLst>
              <a:path extrusionOk="0" h="812345" w="812345">
                <a:moveTo>
                  <a:pt x="0" y="0"/>
                </a:moveTo>
                <a:lnTo>
                  <a:pt x="812344" y="0"/>
                </a:lnTo>
                <a:lnTo>
                  <a:pt x="812344" y="812345"/>
                </a:lnTo>
                <a:lnTo>
                  <a:pt x="0" y="812345"/>
                </a:lnTo>
                <a:lnTo>
                  <a:pt x="0" y="0"/>
                </a:lnTo>
                <a:close/>
              </a:path>
            </a:pathLst>
          </a:custGeom>
          <a:blipFill rotWithShape="1">
            <a:blip r:embed="rId4">
              <a:alphaModFix/>
            </a:blip>
            <a:stretch>
              <a:fillRect b="0" l="0" r="0" t="0"/>
            </a:stretch>
          </a:blipFill>
          <a:ln>
            <a:noFill/>
          </a:ln>
        </p:spPr>
      </p:sp>
      <p:sp>
        <p:nvSpPr>
          <p:cNvPr id="336" name="Google Shape;336;p21"/>
          <p:cNvSpPr/>
          <p:nvPr/>
        </p:nvSpPr>
        <p:spPr>
          <a:xfrm>
            <a:off x="11147745" y="3760739"/>
            <a:ext cx="7330159" cy="5420385"/>
          </a:xfrm>
          <a:custGeom>
            <a:rect b="b" l="l" r="r" t="t"/>
            <a:pathLst>
              <a:path extrusionOk="0" h="5420385" w="7330159">
                <a:moveTo>
                  <a:pt x="0" y="0"/>
                </a:moveTo>
                <a:lnTo>
                  <a:pt x="7330158" y="0"/>
                </a:lnTo>
                <a:lnTo>
                  <a:pt x="7330158" y="5420385"/>
                </a:lnTo>
                <a:lnTo>
                  <a:pt x="0" y="5420385"/>
                </a:lnTo>
                <a:lnTo>
                  <a:pt x="0" y="0"/>
                </a:lnTo>
                <a:close/>
              </a:path>
            </a:pathLst>
          </a:custGeom>
          <a:blipFill rotWithShape="1">
            <a:blip r:embed="rId5">
              <a:alphaModFix/>
            </a:blip>
            <a:stretch>
              <a:fillRect b="0" l="0" r="0" t="0"/>
            </a:stretch>
          </a:blipFill>
          <a:ln>
            <a:noFill/>
          </a:ln>
        </p:spPr>
      </p:sp>
      <p:sp>
        <p:nvSpPr>
          <p:cNvPr id="337" name="Google Shape;337;p21"/>
          <p:cNvSpPr txBox="1"/>
          <p:nvPr/>
        </p:nvSpPr>
        <p:spPr>
          <a:xfrm>
            <a:off x="-75534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338" name="Google Shape;338;p21"/>
          <p:cNvSpPr txBox="1"/>
          <p:nvPr/>
        </p:nvSpPr>
        <p:spPr>
          <a:xfrm>
            <a:off x="400054" y="1191652"/>
            <a:ext cx="8743946"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Predictive Model</a:t>
            </a:r>
            <a:endParaRPr/>
          </a:p>
        </p:txBody>
      </p:sp>
      <p:sp>
        <p:nvSpPr>
          <p:cNvPr id="339" name="Google Shape;339;p21"/>
          <p:cNvSpPr txBox="1"/>
          <p:nvPr/>
        </p:nvSpPr>
        <p:spPr>
          <a:xfrm>
            <a:off x="0" y="2783935"/>
            <a:ext cx="5387120" cy="760433"/>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b="0" i="0" lang="en-US" sz="3811" u="none" cap="none" strike="noStrike">
                <a:solidFill>
                  <a:srgbClr val="1E1A4A"/>
                </a:solidFill>
                <a:latin typeface="Arial"/>
                <a:ea typeface="Arial"/>
                <a:cs typeface="Arial"/>
                <a:sym typeface="Arial"/>
              </a:rPr>
              <a:t>Prediction process</a:t>
            </a:r>
            <a:endParaRPr/>
          </a:p>
        </p:txBody>
      </p:sp>
      <p:sp>
        <p:nvSpPr>
          <p:cNvPr id="340" name="Google Shape;340;p21"/>
          <p:cNvSpPr txBox="1"/>
          <p:nvPr/>
        </p:nvSpPr>
        <p:spPr>
          <a:xfrm>
            <a:off x="-178872" y="3921017"/>
            <a:ext cx="12088115" cy="5042678"/>
          </a:xfrm>
          <a:prstGeom prst="rect">
            <a:avLst/>
          </a:prstGeom>
          <a:noFill/>
          <a:ln>
            <a:noFill/>
          </a:ln>
        </p:spPr>
        <p:txBody>
          <a:bodyPr anchorCtr="0" anchor="t" bIns="0" lIns="0" spcFirstLastPara="1" rIns="0" wrap="square" tIns="0">
            <a:spAutoFit/>
          </a:bodyPr>
          <a:lstStyle/>
          <a:p>
            <a:pPr indent="-345439" lvl="1" marL="690879" marR="0" rtl="0" algn="ctr">
              <a:lnSpc>
                <a:spcPct val="140012"/>
              </a:lnSpc>
              <a:spcBef>
                <a:spcPts val="0"/>
              </a:spcBef>
              <a:spcAft>
                <a:spcPts val="0"/>
              </a:spcAft>
              <a:buClr>
                <a:srgbClr val="1E1A4A"/>
              </a:buClr>
              <a:buSzPts val="3199"/>
              <a:buFont typeface="Arial"/>
              <a:buChar char="•"/>
            </a:pPr>
            <a:r>
              <a:rPr b="0" i="0" lang="en-US" sz="3199" u="none" cap="none" strike="noStrike">
                <a:solidFill>
                  <a:srgbClr val="1E1A4A"/>
                </a:solidFill>
                <a:latin typeface="Arial"/>
                <a:ea typeface="Arial"/>
                <a:cs typeface="Arial"/>
                <a:sym typeface="Arial"/>
              </a:rPr>
              <a:t>Normalize the test data to match the scale of the training data.</a:t>
            </a:r>
            <a:endParaRPr/>
          </a:p>
          <a:p>
            <a:pPr indent="0" lvl="0" marL="0" marR="0" rtl="0" algn="ctr">
              <a:lnSpc>
                <a:spcPct val="140012"/>
              </a:lnSpc>
              <a:spcBef>
                <a:spcPts val="0"/>
              </a:spcBef>
              <a:spcAft>
                <a:spcPts val="0"/>
              </a:spcAft>
              <a:buNone/>
            </a:pPr>
            <a:r>
              <a:t/>
            </a:r>
            <a:endParaRPr b="0" i="0" sz="3199" u="none" cap="none" strike="noStrike">
              <a:solidFill>
                <a:srgbClr val="1E1A4A"/>
              </a:solidFill>
              <a:latin typeface="Arial"/>
              <a:ea typeface="Arial"/>
              <a:cs typeface="Arial"/>
              <a:sym typeface="Arial"/>
            </a:endParaRPr>
          </a:p>
          <a:p>
            <a:pPr indent="-345439" lvl="1" marL="690879" marR="0" rtl="0" algn="ctr">
              <a:lnSpc>
                <a:spcPct val="140012"/>
              </a:lnSpc>
              <a:spcBef>
                <a:spcPts val="0"/>
              </a:spcBef>
              <a:spcAft>
                <a:spcPts val="0"/>
              </a:spcAft>
              <a:buClr>
                <a:srgbClr val="1E1A4A"/>
              </a:buClr>
              <a:buSzPts val="3199"/>
              <a:buFont typeface="Arial"/>
              <a:buChar char="•"/>
            </a:pPr>
            <a:r>
              <a:rPr b="0" i="0" lang="en-US" sz="3199" u="none" cap="none" strike="noStrike">
                <a:solidFill>
                  <a:srgbClr val="1E1A4A"/>
                </a:solidFill>
                <a:latin typeface="Arial"/>
                <a:ea typeface="Arial"/>
                <a:cs typeface="Arial"/>
                <a:sym typeface="Arial"/>
              </a:rPr>
              <a:t>Create sequences of 60-day windows for prediction.</a:t>
            </a:r>
            <a:endParaRPr/>
          </a:p>
          <a:p>
            <a:pPr indent="0" lvl="0" marL="0" marR="0" rtl="0" algn="ctr">
              <a:lnSpc>
                <a:spcPct val="140012"/>
              </a:lnSpc>
              <a:spcBef>
                <a:spcPts val="0"/>
              </a:spcBef>
              <a:spcAft>
                <a:spcPts val="0"/>
              </a:spcAft>
              <a:buNone/>
            </a:pPr>
            <a:r>
              <a:t/>
            </a:r>
            <a:endParaRPr b="0" i="0" sz="3199" u="none" cap="none" strike="noStrike">
              <a:solidFill>
                <a:srgbClr val="1E1A4A"/>
              </a:solidFill>
              <a:latin typeface="Arial"/>
              <a:ea typeface="Arial"/>
              <a:cs typeface="Arial"/>
              <a:sym typeface="Arial"/>
            </a:endParaRPr>
          </a:p>
          <a:p>
            <a:pPr indent="-345439" lvl="1" marL="690879" marR="0" rtl="0" algn="ctr">
              <a:lnSpc>
                <a:spcPct val="140012"/>
              </a:lnSpc>
              <a:spcBef>
                <a:spcPts val="0"/>
              </a:spcBef>
              <a:spcAft>
                <a:spcPts val="0"/>
              </a:spcAft>
              <a:buClr>
                <a:srgbClr val="1E1A4A"/>
              </a:buClr>
              <a:buSzPts val="3199"/>
              <a:buFont typeface="Arial"/>
              <a:buChar char="•"/>
            </a:pPr>
            <a:r>
              <a:rPr b="0" i="0" lang="en-US" sz="3199" u="none" cap="none" strike="noStrike">
                <a:solidFill>
                  <a:srgbClr val="1E1A4A"/>
                </a:solidFill>
                <a:latin typeface="Arial"/>
                <a:ea typeface="Arial"/>
                <a:cs typeface="Arial"/>
                <a:sym typeface="Arial"/>
              </a:rPr>
              <a:t>Use the trained LSTM model to predict future prices.</a:t>
            </a:r>
            <a:endParaRPr/>
          </a:p>
          <a:p>
            <a:pPr indent="0" lvl="0" marL="0" marR="0" rtl="0" algn="ctr">
              <a:lnSpc>
                <a:spcPct val="140012"/>
              </a:lnSpc>
              <a:spcBef>
                <a:spcPts val="0"/>
              </a:spcBef>
              <a:spcAft>
                <a:spcPts val="0"/>
              </a:spcAft>
              <a:buNone/>
            </a:pPr>
            <a:r>
              <a:t/>
            </a:r>
            <a:endParaRPr b="0" i="0" sz="3199" u="none" cap="none" strike="noStrike">
              <a:solidFill>
                <a:srgbClr val="1E1A4A"/>
              </a:solidFill>
              <a:latin typeface="Arial"/>
              <a:ea typeface="Arial"/>
              <a:cs typeface="Arial"/>
              <a:sym typeface="Arial"/>
            </a:endParaRPr>
          </a:p>
          <a:p>
            <a:pPr indent="0" lvl="0" marL="0" marR="0" rtl="0" algn="ctr">
              <a:lnSpc>
                <a:spcPct val="140012"/>
              </a:lnSpc>
              <a:spcBef>
                <a:spcPts val="0"/>
              </a:spcBef>
              <a:spcAft>
                <a:spcPts val="0"/>
              </a:spcAft>
              <a:buNone/>
            </a:pPr>
            <a:r>
              <a:t/>
            </a:r>
            <a:endParaRPr b="0" i="0" sz="3199" u="none" cap="none" strike="noStrike">
              <a:solidFill>
                <a:srgbClr val="1E1A4A"/>
              </a:solidFill>
              <a:latin typeface="Arial"/>
              <a:ea typeface="Arial"/>
              <a:cs typeface="Arial"/>
              <a:sym typeface="Arial"/>
            </a:endParaRPr>
          </a:p>
          <a:p>
            <a:pPr indent="0" lvl="0" marL="0" marR="0" rtl="0" algn="ctr">
              <a:lnSpc>
                <a:spcPct val="141731"/>
              </a:lnSpc>
              <a:spcBef>
                <a:spcPts val="0"/>
              </a:spcBef>
              <a:spcAft>
                <a:spcPts val="0"/>
              </a:spcAft>
              <a:buNone/>
            </a:pPr>
            <a:r>
              <a:t/>
            </a:r>
            <a:endParaRPr b="0" i="0" sz="3199" u="none" cap="none" strike="noStrike">
              <a:solidFill>
                <a:srgbClr val="1E1A4A"/>
              </a:solidFill>
              <a:latin typeface="Arial"/>
              <a:ea typeface="Arial"/>
              <a:cs typeface="Arial"/>
              <a:sym typeface="Arial"/>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2"/>
          <p:cNvSpPr/>
          <p:nvPr/>
        </p:nvSpPr>
        <p:spPr>
          <a:xfrm rot="5400000">
            <a:off x="15538495" y="-1043893"/>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346" name="Google Shape;346;p22"/>
          <p:cNvSpPr/>
          <p:nvPr/>
        </p:nvSpPr>
        <p:spPr>
          <a:xfrm>
            <a:off x="622528" y="1366355"/>
            <a:ext cx="812345" cy="812345"/>
          </a:xfrm>
          <a:custGeom>
            <a:rect b="b" l="l" r="r" t="t"/>
            <a:pathLst>
              <a:path extrusionOk="0" h="812345" w="812345">
                <a:moveTo>
                  <a:pt x="0" y="0"/>
                </a:moveTo>
                <a:lnTo>
                  <a:pt x="812344" y="0"/>
                </a:lnTo>
                <a:lnTo>
                  <a:pt x="812344" y="812345"/>
                </a:lnTo>
                <a:lnTo>
                  <a:pt x="0" y="812345"/>
                </a:lnTo>
                <a:lnTo>
                  <a:pt x="0" y="0"/>
                </a:lnTo>
                <a:close/>
              </a:path>
            </a:pathLst>
          </a:custGeom>
          <a:blipFill rotWithShape="1">
            <a:blip r:embed="rId4">
              <a:alphaModFix/>
            </a:blip>
            <a:stretch>
              <a:fillRect b="0" l="0" r="0" t="0"/>
            </a:stretch>
          </a:blipFill>
          <a:ln>
            <a:noFill/>
          </a:ln>
        </p:spPr>
      </p:sp>
      <p:sp>
        <p:nvSpPr>
          <p:cNvPr id="347" name="Google Shape;347;p22"/>
          <p:cNvSpPr/>
          <p:nvPr/>
        </p:nvSpPr>
        <p:spPr>
          <a:xfrm>
            <a:off x="1049565" y="4142749"/>
            <a:ext cx="15679986" cy="6144251"/>
          </a:xfrm>
          <a:custGeom>
            <a:rect b="b" l="l" r="r" t="t"/>
            <a:pathLst>
              <a:path extrusionOk="0" h="6144251" w="15679986">
                <a:moveTo>
                  <a:pt x="0" y="0"/>
                </a:moveTo>
                <a:lnTo>
                  <a:pt x="15679987" y="0"/>
                </a:lnTo>
                <a:lnTo>
                  <a:pt x="15679987" y="6144251"/>
                </a:lnTo>
                <a:lnTo>
                  <a:pt x="0" y="6144251"/>
                </a:lnTo>
                <a:lnTo>
                  <a:pt x="0" y="0"/>
                </a:lnTo>
                <a:close/>
              </a:path>
            </a:pathLst>
          </a:custGeom>
          <a:blipFill rotWithShape="1">
            <a:blip r:embed="rId5">
              <a:alphaModFix/>
            </a:blip>
            <a:stretch>
              <a:fillRect b="-549" l="0" r="-1136" t="-549"/>
            </a:stretch>
          </a:blipFill>
          <a:ln>
            <a:noFill/>
          </a:ln>
        </p:spPr>
      </p:sp>
      <p:sp>
        <p:nvSpPr>
          <p:cNvPr id="348" name="Google Shape;348;p22"/>
          <p:cNvSpPr/>
          <p:nvPr/>
        </p:nvSpPr>
        <p:spPr>
          <a:xfrm rot="-5400000">
            <a:off x="-205227" y="8498044"/>
            <a:ext cx="2099131" cy="2099131"/>
          </a:xfrm>
          <a:custGeom>
            <a:rect b="b" l="l" r="r" t="t"/>
            <a:pathLst>
              <a:path extrusionOk="0" h="2099131" w="2099131">
                <a:moveTo>
                  <a:pt x="0" y="0"/>
                </a:moveTo>
                <a:lnTo>
                  <a:pt x="2099130" y="0"/>
                </a:lnTo>
                <a:lnTo>
                  <a:pt x="2099130" y="2099131"/>
                </a:lnTo>
                <a:lnTo>
                  <a:pt x="0" y="2099131"/>
                </a:lnTo>
                <a:lnTo>
                  <a:pt x="0" y="0"/>
                </a:lnTo>
                <a:close/>
              </a:path>
            </a:pathLst>
          </a:custGeom>
          <a:blipFill rotWithShape="1">
            <a:blip r:embed="rId3">
              <a:alphaModFix/>
            </a:blip>
            <a:stretch>
              <a:fillRect b="0" l="0" r="0" t="0"/>
            </a:stretch>
          </a:blipFill>
          <a:ln>
            <a:noFill/>
          </a:ln>
        </p:spPr>
      </p:sp>
      <p:sp>
        <p:nvSpPr>
          <p:cNvPr id="349" name="Google Shape;349;p22"/>
          <p:cNvSpPr txBox="1"/>
          <p:nvPr/>
        </p:nvSpPr>
        <p:spPr>
          <a:xfrm>
            <a:off x="-75534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350" name="Google Shape;350;p22"/>
          <p:cNvSpPr txBox="1"/>
          <p:nvPr/>
        </p:nvSpPr>
        <p:spPr>
          <a:xfrm>
            <a:off x="400054" y="1191652"/>
            <a:ext cx="8743946"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Predictive Model</a:t>
            </a:r>
            <a:endParaRPr/>
          </a:p>
        </p:txBody>
      </p:sp>
      <p:sp>
        <p:nvSpPr>
          <p:cNvPr id="351" name="Google Shape;351;p22"/>
          <p:cNvSpPr txBox="1"/>
          <p:nvPr/>
        </p:nvSpPr>
        <p:spPr>
          <a:xfrm>
            <a:off x="0" y="2480721"/>
            <a:ext cx="18288000" cy="1662027"/>
          </a:xfrm>
          <a:prstGeom prst="rect">
            <a:avLst/>
          </a:prstGeom>
          <a:noFill/>
          <a:ln>
            <a:noFill/>
          </a:ln>
        </p:spPr>
        <p:txBody>
          <a:bodyPr anchorCtr="0" anchor="t" bIns="0" lIns="0" spcFirstLastPara="1" rIns="0" wrap="square" tIns="0">
            <a:spAutoFit/>
          </a:bodyPr>
          <a:lstStyle/>
          <a:p>
            <a:pPr indent="0" lvl="0" marL="0" marR="0" rtl="0" algn="ctr">
              <a:lnSpc>
                <a:spcPct val="140031"/>
              </a:lnSpc>
              <a:spcBef>
                <a:spcPts val="0"/>
              </a:spcBef>
              <a:spcAft>
                <a:spcPts val="0"/>
              </a:spcAft>
              <a:buNone/>
            </a:pPr>
            <a:r>
              <a:rPr b="0" i="0" lang="en-US" sz="3190" u="none" cap="none" strike="noStrike">
                <a:solidFill>
                  <a:srgbClr val="1E1A4A"/>
                </a:solidFill>
                <a:latin typeface="Arial"/>
                <a:ea typeface="Arial"/>
                <a:cs typeface="Arial"/>
                <a:sym typeface="Arial"/>
              </a:rPr>
              <a:t>Compare the predicted stock prices with the actual stock prices over time. This method helps in identifying how closely the model's predictions follow the actual stock price movements, making it easier to spot trends and discrepancies.</a:t>
            </a:r>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3"/>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357" name="Google Shape;357;p23"/>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358" name="Google Shape;358;p23"/>
          <p:cNvSpPr/>
          <p:nvPr/>
        </p:nvSpPr>
        <p:spPr>
          <a:xfrm>
            <a:off x="622528" y="1366355"/>
            <a:ext cx="812345" cy="812345"/>
          </a:xfrm>
          <a:custGeom>
            <a:rect b="b" l="l" r="r" t="t"/>
            <a:pathLst>
              <a:path extrusionOk="0" h="812345" w="812345">
                <a:moveTo>
                  <a:pt x="0" y="0"/>
                </a:moveTo>
                <a:lnTo>
                  <a:pt x="812344" y="0"/>
                </a:lnTo>
                <a:lnTo>
                  <a:pt x="812344" y="812345"/>
                </a:lnTo>
                <a:lnTo>
                  <a:pt x="0" y="812345"/>
                </a:lnTo>
                <a:lnTo>
                  <a:pt x="0" y="0"/>
                </a:lnTo>
                <a:close/>
              </a:path>
            </a:pathLst>
          </a:custGeom>
          <a:blipFill rotWithShape="1">
            <a:blip r:embed="rId4">
              <a:alphaModFix/>
            </a:blip>
            <a:stretch>
              <a:fillRect b="0" l="0" r="0" t="0"/>
            </a:stretch>
          </a:blipFill>
          <a:ln>
            <a:noFill/>
          </a:ln>
        </p:spPr>
      </p:sp>
      <p:sp>
        <p:nvSpPr>
          <p:cNvPr id="359" name="Google Shape;359;p23"/>
          <p:cNvSpPr txBox="1"/>
          <p:nvPr/>
        </p:nvSpPr>
        <p:spPr>
          <a:xfrm>
            <a:off x="-208119" y="3187964"/>
            <a:ext cx="18496119" cy="4080980"/>
          </a:xfrm>
          <a:prstGeom prst="rect">
            <a:avLst/>
          </a:prstGeom>
          <a:noFill/>
          <a:ln>
            <a:noFill/>
          </a:ln>
        </p:spPr>
        <p:txBody>
          <a:bodyPr anchorCtr="0" anchor="t" bIns="0" lIns="0" spcFirstLastPara="1" rIns="0" wrap="square" tIns="0">
            <a:spAutoFit/>
          </a:bodyPr>
          <a:lstStyle/>
          <a:p>
            <a:pPr indent="-358532" lvl="1" marL="717064" marR="0" rtl="0" algn="ctr">
              <a:lnSpc>
                <a:spcPct val="139987"/>
              </a:lnSpc>
              <a:spcBef>
                <a:spcPts val="0"/>
              </a:spcBef>
              <a:spcAft>
                <a:spcPts val="0"/>
              </a:spcAft>
              <a:buClr>
                <a:srgbClr val="1E1A4A"/>
              </a:buClr>
              <a:buSzPts val="3321"/>
              <a:buFont typeface="Arial"/>
              <a:buChar char="•"/>
            </a:pPr>
            <a:r>
              <a:rPr b="0" i="0" lang="en-US" sz="3321" u="none" cap="none" strike="noStrike">
                <a:solidFill>
                  <a:srgbClr val="1E1A4A"/>
                </a:solidFill>
                <a:latin typeface="Arial"/>
                <a:ea typeface="Arial"/>
                <a:cs typeface="Arial"/>
                <a:sym typeface="Arial"/>
              </a:rPr>
              <a:t>The RMSE is a quantitative measure of the model's prediction accuracy. It calculates the average difference between the predicted and actual values, providing a single metric that quantifies the model's performance. </a:t>
            </a:r>
            <a:endParaRPr/>
          </a:p>
          <a:p>
            <a:pPr indent="0" lvl="0" marL="0" marR="0" rtl="0" algn="ctr">
              <a:lnSpc>
                <a:spcPct val="139987"/>
              </a:lnSpc>
              <a:spcBef>
                <a:spcPts val="0"/>
              </a:spcBef>
              <a:spcAft>
                <a:spcPts val="0"/>
              </a:spcAft>
              <a:buNone/>
            </a:pPr>
            <a:r>
              <a:t/>
            </a:r>
            <a:endParaRPr b="0" i="0" sz="3321" u="none" cap="none" strike="noStrike">
              <a:solidFill>
                <a:srgbClr val="1E1A4A"/>
              </a:solidFill>
              <a:latin typeface="Arial"/>
              <a:ea typeface="Arial"/>
              <a:cs typeface="Arial"/>
              <a:sym typeface="Arial"/>
            </a:endParaRPr>
          </a:p>
          <a:p>
            <a:pPr indent="0" lvl="0" marL="0" marR="0" rtl="0" algn="ctr">
              <a:lnSpc>
                <a:spcPct val="139987"/>
              </a:lnSpc>
              <a:spcBef>
                <a:spcPts val="0"/>
              </a:spcBef>
              <a:spcAft>
                <a:spcPts val="0"/>
              </a:spcAft>
              <a:buNone/>
            </a:pPr>
            <a:r>
              <a:rPr b="0" i="0" lang="en-US" sz="3121" u="none" cap="none" strike="noStrike">
                <a:solidFill>
                  <a:srgbClr val="1E1A4A"/>
                </a:solidFill>
                <a:latin typeface="Arial"/>
                <a:ea typeface="Arial"/>
                <a:cs typeface="Arial"/>
                <a:sym typeface="Arial"/>
              </a:rPr>
              <a:t>And this mean that RMSE = 3.5824 that LSTM model is providing reasonably accurate predictions for stock prices.</a:t>
            </a:r>
            <a:endParaRPr/>
          </a:p>
          <a:p>
            <a:pPr indent="0" lvl="0" marL="0" marR="0" rtl="0" algn="ctr">
              <a:lnSpc>
                <a:spcPct val="172316"/>
              </a:lnSpc>
              <a:spcBef>
                <a:spcPts val="0"/>
              </a:spcBef>
              <a:spcAft>
                <a:spcPts val="0"/>
              </a:spcAft>
              <a:buNone/>
            </a:pPr>
            <a:r>
              <a:t/>
            </a:r>
            <a:endParaRPr b="0" i="0" sz="3121" u="none" cap="none" strike="noStrike">
              <a:solidFill>
                <a:srgbClr val="1E1A4A"/>
              </a:solidFill>
              <a:latin typeface="Arial"/>
              <a:ea typeface="Arial"/>
              <a:cs typeface="Arial"/>
              <a:sym typeface="Arial"/>
            </a:endParaRPr>
          </a:p>
        </p:txBody>
      </p:sp>
      <p:sp>
        <p:nvSpPr>
          <p:cNvPr id="360" name="Google Shape;360;p23"/>
          <p:cNvSpPr txBox="1"/>
          <p:nvPr/>
        </p:nvSpPr>
        <p:spPr>
          <a:xfrm>
            <a:off x="-75534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361" name="Google Shape;361;p23"/>
          <p:cNvSpPr txBox="1"/>
          <p:nvPr/>
        </p:nvSpPr>
        <p:spPr>
          <a:xfrm>
            <a:off x="400054" y="1191652"/>
            <a:ext cx="8743946"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Predictive Model</a:t>
            </a:r>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4"/>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367" name="Google Shape;367;p24"/>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368" name="Google Shape;368;p24"/>
          <p:cNvSpPr/>
          <p:nvPr/>
        </p:nvSpPr>
        <p:spPr>
          <a:xfrm>
            <a:off x="622528" y="1366355"/>
            <a:ext cx="812345" cy="812345"/>
          </a:xfrm>
          <a:custGeom>
            <a:rect b="b" l="l" r="r" t="t"/>
            <a:pathLst>
              <a:path extrusionOk="0" h="812345" w="812345">
                <a:moveTo>
                  <a:pt x="0" y="0"/>
                </a:moveTo>
                <a:lnTo>
                  <a:pt x="812344" y="0"/>
                </a:lnTo>
                <a:lnTo>
                  <a:pt x="812344" y="812345"/>
                </a:lnTo>
                <a:lnTo>
                  <a:pt x="0" y="812345"/>
                </a:lnTo>
                <a:lnTo>
                  <a:pt x="0" y="0"/>
                </a:lnTo>
                <a:close/>
              </a:path>
            </a:pathLst>
          </a:custGeom>
          <a:blipFill rotWithShape="1">
            <a:blip r:embed="rId4">
              <a:alphaModFix/>
            </a:blip>
            <a:stretch>
              <a:fillRect b="0" l="0" r="0" t="0"/>
            </a:stretch>
          </a:blipFill>
          <a:ln>
            <a:noFill/>
          </a:ln>
        </p:spPr>
      </p:sp>
      <p:sp>
        <p:nvSpPr>
          <p:cNvPr id="369" name="Google Shape;369;p24"/>
          <p:cNvSpPr/>
          <p:nvPr/>
        </p:nvSpPr>
        <p:spPr>
          <a:xfrm>
            <a:off x="9747825" y="4114800"/>
            <a:ext cx="8540175" cy="5143500"/>
          </a:xfrm>
          <a:custGeom>
            <a:rect b="b" l="l" r="r" t="t"/>
            <a:pathLst>
              <a:path extrusionOk="0" h="5143500" w="8540175">
                <a:moveTo>
                  <a:pt x="0" y="0"/>
                </a:moveTo>
                <a:lnTo>
                  <a:pt x="8540175" y="0"/>
                </a:lnTo>
                <a:lnTo>
                  <a:pt x="8540175" y="5143500"/>
                </a:lnTo>
                <a:lnTo>
                  <a:pt x="0" y="5143500"/>
                </a:lnTo>
                <a:lnTo>
                  <a:pt x="0" y="0"/>
                </a:lnTo>
                <a:close/>
              </a:path>
            </a:pathLst>
          </a:custGeom>
          <a:blipFill rotWithShape="1">
            <a:blip r:embed="rId5">
              <a:alphaModFix/>
            </a:blip>
            <a:stretch>
              <a:fillRect b="0" l="0" r="0" t="-7120"/>
            </a:stretch>
          </a:blipFill>
          <a:ln>
            <a:noFill/>
          </a:ln>
        </p:spPr>
      </p:sp>
      <p:sp>
        <p:nvSpPr>
          <p:cNvPr id="370" name="Google Shape;370;p24"/>
          <p:cNvSpPr txBox="1"/>
          <p:nvPr/>
        </p:nvSpPr>
        <p:spPr>
          <a:xfrm>
            <a:off x="-75534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371" name="Google Shape;371;p24"/>
          <p:cNvSpPr txBox="1"/>
          <p:nvPr/>
        </p:nvSpPr>
        <p:spPr>
          <a:xfrm>
            <a:off x="400054" y="1191652"/>
            <a:ext cx="8743946"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Predictive Model</a:t>
            </a:r>
            <a:endParaRPr/>
          </a:p>
        </p:txBody>
      </p:sp>
      <p:sp>
        <p:nvSpPr>
          <p:cNvPr id="372" name="Google Shape;372;p24"/>
          <p:cNvSpPr txBox="1"/>
          <p:nvPr/>
        </p:nvSpPr>
        <p:spPr>
          <a:xfrm>
            <a:off x="400054" y="2800180"/>
            <a:ext cx="4696420" cy="72794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3590" u="none" cap="none" strike="noStrike">
                <a:solidFill>
                  <a:srgbClr val="1E1A4A"/>
                </a:solidFill>
                <a:latin typeface="Arial"/>
                <a:ea typeface="Arial"/>
                <a:cs typeface="Arial"/>
                <a:sym typeface="Arial"/>
              </a:rPr>
              <a:t>early warning system</a:t>
            </a:r>
            <a:endParaRPr/>
          </a:p>
        </p:txBody>
      </p:sp>
      <p:sp>
        <p:nvSpPr>
          <p:cNvPr id="373" name="Google Shape;373;p24"/>
          <p:cNvSpPr txBox="1"/>
          <p:nvPr/>
        </p:nvSpPr>
        <p:spPr>
          <a:xfrm>
            <a:off x="0" y="4261548"/>
            <a:ext cx="9479386" cy="4185189"/>
          </a:xfrm>
          <a:prstGeom prst="rect">
            <a:avLst/>
          </a:prstGeom>
          <a:noFill/>
          <a:ln>
            <a:noFill/>
          </a:ln>
        </p:spPr>
        <p:txBody>
          <a:bodyPr anchorCtr="0" anchor="t" bIns="0" lIns="0" spcFirstLastPara="1" rIns="0" wrap="square" tIns="0">
            <a:spAutoFit/>
          </a:bodyPr>
          <a:lstStyle/>
          <a:p>
            <a:pPr indent="-368209" lvl="1" marL="736421" marR="0" rtl="0" algn="ctr">
              <a:lnSpc>
                <a:spcPct val="140070"/>
              </a:lnSpc>
              <a:spcBef>
                <a:spcPts val="0"/>
              </a:spcBef>
              <a:spcAft>
                <a:spcPts val="0"/>
              </a:spcAft>
              <a:buClr>
                <a:srgbClr val="1E1A4A"/>
              </a:buClr>
              <a:buSzPts val="3409"/>
              <a:buFont typeface="Arial"/>
              <a:buChar char="•"/>
            </a:pPr>
            <a:r>
              <a:rPr b="0" i="0" lang="en-US" sz="3409" u="none" cap="none" strike="noStrike">
                <a:solidFill>
                  <a:srgbClr val="1E1A4A"/>
                </a:solidFill>
                <a:latin typeface="Arial"/>
                <a:ea typeface="Arial"/>
                <a:cs typeface="Arial"/>
                <a:sym typeface="Arial"/>
              </a:rPr>
              <a:t>Help investors make informed decisions and mitigate financial risks.</a:t>
            </a:r>
            <a:endParaRPr/>
          </a:p>
          <a:p>
            <a:pPr indent="0" lvl="0" marL="0" marR="0" rtl="0" algn="ctr">
              <a:lnSpc>
                <a:spcPct val="140029"/>
              </a:lnSpc>
              <a:spcBef>
                <a:spcPts val="0"/>
              </a:spcBef>
              <a:spcAft>
                <a:spcPts val="0"/>
              </a:spcAft>
              <a:buNone/>
            </a:pPr>
            <a:r>
              <a:t/>
            </a:r>
            <a:endParaRPr b="0" i="0" sz="3409" u="none" cap="none" strike="noStrike">
              <a:solidFill>
                <a:srgbClr val="1E1A4A"/>
              </a:solidFill>
              <a:latin typeface="Arial"/>
              <a:ea typeface="Arial"/>
              <a:cs typeface="Arial"/>
              <a:sym typeface="Arial"/>
            </a:endParaRPr>
          </a:p>
          <a:p>
            <a:pPr indent="-368209" lvl="1" marL="736421" marR="0" rtl="0" algn="ctr">
              <a:lnSpc>
                <a:spcPct val="140070"/>
              </a:lnSpc>
              <a:spcBef>
                <a:spcPts val="0"/>
              </a:spcBef>
              <a:spcAft>
                <a:spcPts val="0"/>
              </a:spcAft>
              <a:buClr>
                <a:srgbClr val="1E1A4A"/>
              </a:buClr>
              <a:buSzPts val="3409"/>
              <a:buFont typeface="Arial"/>
              <a:buChar char="•"/>
            </a:pPr>
            <a:r>
              <a:rPr b="0" i="0" lang="en-US" sz="3409" u="none" cap="none" strike="noStrike">
                <a:solidFill>
                  <a:srgbClr val="1E1A4A"/>
                </a:solidFill>
                <a:latin typeface="Arial"/>
                <a:ea typeface="Arial"/>
                <a:cs typeface="Arial"/>
                <a:sym typeface="Arial"/>
              </a:rPr>
              <a:t>Alerts are sent as notifications to users via an application or website. Example: "Early Warning: Significant Price Increase on 2024-07-01."</a:t>
            </a:r>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5"/>
          <p:cNvSpPr/>
          <p:nvPr/>
        </p:nvSpPr>
        <p:spPr>
          <a:xfrm>
            <a:off x="0" y="1631207"/>
            <a:ext cx="18547194" cy="8655793"/>
          </a:xfrm>
          <a:custGeom>
            <a:rect b="b" l="l" r="r" t="t"/>
            <a:pathLst>
              <a:path extrusionOk="0" h="8655793" w="18547194">
                <a:moveTo>
                  <a:pt x="0" y="0"/>
                </a:moveTo>
                <a:lnTo>
                  <a:pt x="18547194" y="0"/>
                </a:lnTo>
                <a:lnTo>
                  <a:pt x="18547194" y="8655793"/>
                </a:lnTo>
                <a:lnTo>
                  <a:pt x="0" y="8655793"/>
                </a:lnTo>
                <a:lnTo>
                  <a:pt x="0" y="0"/>
                </a:lnTo>
                <a:close/>
              </a:path>
            </a:pathLst>
          </a:custGeom>
          <a:blipFill rotWithShape="1">
            <a:blip r:embed="rId3">
              <a:alphaModFix/>
            </a:blip>
            <a:stretch>
              <a:fillRect b="-368" l="0" r="-28424" t="-10362"/>
            </a:stretch>
          </a:blipFill>
          <a:ln>
            <a:noFill/>
          </a:ln>
        </p:spPr>
      </p:sp>
      <p:sp>
        <p:nvSpPr>
          <p:cNvPr id="379" name="Google Shape;379;p25"/>
          <p:cNvSpPr txBox="1"/>
          <p:nvPr/>
        </p:nvSpPr>
        <p:spPr>
          <a:xfrm>
            <a:off x="1486565" y="298547"/>
            <a:ext cx="5258022"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1F4173"/>
                </a:solidFill>
                <a:latin typeface="Arial"/>
                <a:ea typeface="Arial"/>
                <a:cs typeface="Arial"/>
                <a:sym typeface="Arial"/>
              </a:rPr>
              <a:t>User interface</a:t>
            </a:r>
            <a:endParaRPr/>
          </a:p>
        </p:txBody>
      </p:sp>
      <p:sp>
        <p:nvSpPr>
          <p:cNvPr id="380" name="Google Shape;380;p25"/>
          <p:cNvSpPr/>
          <p:nvPr/>
        </p:nvSpPr>
        <p:spPr>
          <a:xfrm>
            <a:off x="622528" y="412847"/>
            <a:ext cx="812345" cy="812345"/>
          </a:xfrm>
          <a:custGeom>
            <a:rect b="b" l="l" r="r" t="t"/>
            <a:pathLst>
              <a:path extrusionOk="0" h="812345" w="812345">
                <a:moveTo>
                  <a:pt x="0" y="0"/>
                </a:moveTo>
                <a:lnTo>
                  <a:pt x="812344" y="0"/>
                </a:lnTo>
                <a:lnTo>
                  <a:pt x="812344" y="812345"/>
                </a:lnTo>
                <a:lnTo>
                  <a:pt x="0" y="812345"/>
                </a:lnTo>
                <a:lnTo>
                  <a:pt x="0" y="0"/>
                </a:lnTo>
                <a:close/>
              </a:path>
            </a:pathLst>
          </a:custGeom>
          <a:blipFill rotWithShape="1">
            <a:blip r:embed="rId4">
              <a:alphaModFix/>
            </a:blip>
            <a:stretch>
              <a:fillRect b="0" l="0" r="0" t="0"/>
            </a:stretch>
          </a:blipFill>
          <a:ln>
            <a:noFill/>
          </a:ln>
        </p:spPr>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6"/>
          <p:cNvSpPr/>
          <p:nvPr/>
        </p:nvSpPr>
        <p:spPr>
          <a:xfrm>
            <a:off x="622528" y="473250"/>
            <a:ext cx="812345" cy="812345"/>
          </a:xfrm>
          <a:custGeom>
            <a:rect b="b" l="l" r="r" t="t"/>
            <a:pathLst>
              <a:path extrusionOk="0" h="812345" w="812345">
                <a:moveTo>
                  <a:pt x="0" y="0"/>
                </a:moveTo>
                <a:lnTo>
                  <a:pt x="812344" y="0"/>
                </a:lnTo>
                <a:lnTo>
                  <a:pt x="812344" y="812345"/>
                </a:lnTo>
                <a:lnTo>
                  <a:pt x="0" y="812345"/>
                </a:lnTo>
                <a:lnTo>
                  <a:pt x="0" y="0"/>
                </a:lnTo>
                <a:close/>
              </a:path>
            </a:pathLst>
          </a:custGeom>
          <a:blipFill rotWithShape="1">
            <a:blip r:embed="rId3">
              <a:alphaModFix/>
            </a:blip>
            <a:stretch>
              <a:fillRect b="0" l="0" r="0" t="0"/>
            </a:stretch>
          </a:blipFill>
          <a:ln>
            <a:noFill/>
          </a:ln>
        </p:spPr>
      </p:sp>
      <p:sp>
        <p:nvSpPr>
          <p:cNvPr id="386" name="Google Shape;386;p26"/>
          <p:cNvSpPr/>
          <p:nvPr/>
        </p:nvSpPr>
        <p:spPr>
          <a:xfrm>
            <a:off x="-199018" y="2074477"/>
            <a:ext cx="19817028" cy="6653533"/>
          </a:xfrm>
          <a:custGeom>
            <a:rect b="b" l="l" r="r" t="t"/>
            <a:pathLst>
              <a:path extrusionOk="0" h="6653533" w="19817028">
                <a:moveTo>
                  <a:pt x="0" y="0"/>
                </a:moveTo>
                <a:lnTo>
                  <a:pt x="19817028" y="0"/>
                </a:lnTo>
                <a:lnTo>
                  <a:pt x="19817028" y="6653533"/>
                </a:lnTo>
                <a:lnTo>
                  <a:pt x="0" y="6653533"/>
                </a:lnTo>
                <a:lnTo>
                  <a:pt x="0" y="0"/>
                </a:lnTo>
                <a:close/>
              </a:path>
            </a:pathLst>
          </a:custGeom>
          <a:blipFill rotWithShape="1">
            <a:blip r:embed="rId4">
              <a:alphaModFix/>
            </a:blip>
            <a:stretch>
              <a:fillRect b="-2702" l="0" r="0" t="0"/>
            </a:stretch>
          </a:blipFill>
          <a:ln>
            <a:noFill/>
          </a:ln>
        </p:spPr>
      </p:sp>
      <p:sp>
        <p:nvSpPr>
          <p:cNvPr id="387" name="Google Shape;387;p26"/>
          <p:cNvSpPr txBox="1"/>
          <p:nvPr/>
        </p:nvSpPr>
        <p:spPr>
          <a:xfrm>
            <a:off x="1486565" y="298547"/>
            <a:ext cx="5258022"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1F4173"/>
                </a:solidFill>
                <a:latin typeface="Arial"/>
                <a:ea typeface="Arial"/>
                <a:cs typeface="Arial"/>
                <a:sym typeface="Arial"/>
              </a:rPr>
              <a:t>User interface</a:t>
            </a:r>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7"/>
          <p:cNvSpPr/>
          <p:nvPr/>
        </p:nvSpPr>
        <p:spPr>
          <a:xfrm>
            <a:off x="622528" y="412847"/>
            <a:ext cx="812345" cy="812345"/>
          </a:xfrm>
          <a:custGeom>
            <a:rect b="b" l="l" r="r" t="t"/>
            <a:pathLst>
              <a:path extrusionOk="0" h="812345" w="812345">
                <a:moveTo>
                  <a:pt x="0" y="0"/>
                </a:moveTo>
                <a:lnTo>
                  <a:pt x="812344" y="0"/>
                </a:lnTo>
                <a:lnTo>
                  <a:pt x="812344" y="812345"/>
                </a:lnTo>
                <a:lnTo>
                  <a:pt x="0" y="812345"/>
                </a:lnTo>
                <a:lnTo>
                  <a:pt x="0" y="0"/>
                </a:lnTo>
                <a:close/>
              </a:path>
            </a:pathLst>
          </a:custGeom>
          <a:blipFill rotWithShape="1">
            <a:blip r:embed="rId3">
              <a:alphaModFix/>
            </a:blip>
            <a:stretch>
              <a:fillRect b="0" l="0" r="0" t="0"/>
            </a:stretch>
          </a:blipFill>
          <a:ln>
            <a:noFill/>
          </a:ln>
        </p:spPr>
      </p:sp>
      <p:sp>
        <p:nvSpPr>
          <p:cNvPr id="393" name="Google Shape;393;p27"/>
          <p:cNvSpPr/>
          <p:nvPr/>
        </p:nvSpPr>
        <p:spPr>
          <a:xfrm>
            <a:off x="358718" y="1631301"/>
            <a:ext cx="17600295" cy="8655699"/>
          </a:xfrm>
          <a:custGeom>
            <a:rect b="b" l="l" r="r" t="t"/>
            <a:pathLst>
              <a:path extrusionOk="0" h="8655699" w="17600295">
                <a:moveTo>
                  <a:pt x="0" y="0"/>
                </a:moveTo>
                <a:lnTo>
                  <a:pt x="17600295" y="0"/>
                </a:lnTo>
                <a:lnTo>
                  <a:pt x="17600295" y="8655699"/>
                </a:lnTo>
                <a:lnTo>
                  <a:pt x="0" y="8655699"/>
                </a:lnTo>
                <a:lnTo>
                  <a:pt x="0" y="0"/>
                </a:lnTo>
                <a:close/>
              </a:path>
            </a:pathLst>
          </a:custGeom>
          <a:blipFill rotWithShape="1">
            <a:blip r:embed="rId4">
              <a:alphaModFix/>
            </a:blip>
            <a:stretch>
              <a:fillRect b="0" l="0" r="-6291" t="0"/>
            </a:stretch>
          </a:blipFill>
          <a:ln>
            <a:noFill/>
          </a:ln>
        </p:spPr>
      </p:sp>
      <p:sp>
        <p:nvSpPr>
          <p:cNvPr id="394" name="Google Shape;394;p27"/>
          <p:cNvSpPr txBox="1"/>
          <p:nvPr/>
        </p:nvSpPr>
        <p:spPr>
          <a:xfrm>
            <a:off x="1486565" y="298547"/>
            <a:ext cx="5258022"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1F4173"/>
                </a:solidFill>
                <a:latin typeface="Arial"/>
                <a:ea typeface="Arial"/>
                <a:cs typeface="Arial"/>
                <a:sym typeface="Arial"/>
              </a:rPr>
              <a:t>User interface</a:t>
            </a:r>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A4A"/>
        </a:solidFill>
      </p:bgPr>
    </p:bg>
    <p:spTree>
      <p:nvGrpSpPr>
        <p:cNvPr id="398" name="Shape 398"/>
        <p:cNvGrpSpPr/>
        <p:nvPr/>
      </p:nvGrpSpPr>
      <p:grpSpPr>
        <a:xfrm>
          <a:off x="0" y="0"/>
          <a:ext cx="0" cy="0"/>
          <a:chOff x="0" y="0"/>
          <a:chExt cx="0" cy="0"/>
        </a:xfrm>
      </p:grpSpPr>
      <p:sp>
        <p:nvSpPr>
          <p:cNvPr id="399" name="Google Shape;399;p28"/>
          <p:cNvSpPr/>
          <p:nvPr/>
        </p:nvSpPr>
        <p:spPr>
          <a:xfrm>
            <a:off x="9651961" y="1339830"/>
            <a:ext cx="7607339" cy="7607339"/>
          </a:xfrm>
          <a:custGeom>
            <a:rect b="b" l="l" r="r" t="t"/>
            <a:pathLst>
              <a:path extrusionOk="0" h="7607339" w="7607339">
                <a:moveTo>
                  <a:pt x="0" y="0"/>
                </a:moveTo>
                <a:lnTo>
                  <a:pt x="7607339" y="0"/>
                </a:lnTo>
                <a:lnTo>
                  <a:pt x="7607339" y="7607340"/>
                </a:lnTo>
                <a:lnTo>
                  <a:pt x="0" y="7607340"/>
                </a:lnTo>
                <a:lnTo>
                  <a:pt x="0" y="0"/>
                </a:lnTo>
                <a:close/>
              </a:path>
            </a:pathLst>
          </a:custGeom>
          <a:blipFill rotWithShape="1">
            <a:blip r:embed="rId3">
              <a:alphaModFix/>
            </a:blip>
            <a:stretch>
              <a:fillRect b="0" l="0" r="0" t="0"/>
            </a:stretch>
          </a:blipFill>
          <a:ln>
            <a:noFill/>
          </a:ln>
        </p:spPr>
      </p:sp>
      <p:sp>
        <p:nvSpPr>
          <p:cNvPr id="400" name="Google Shape;400;p28"/>
          <p:cNvSpPr txBox="1"/>
          <p:nvPr/>
        </p:nvSpPr>
        <p:spPr>
          <a:xfrm>
            <a:off x="347241" y="4302762"/>
            <a:ext cx="9304720" cy="151002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800" u="none" cap="none" strike="noStrike">
                <a:solidFill>
                  <a:srgbClr val="FFFFFF"/>
                </a:solidFill>
                <a:latin typeface="Arial"/>
                <a:ea typeface="Arial"/>
                <a:cs typeface="Arial"/>
                <a:sym typeface="Arial"/>
              </a:rPr>
              <a:t>CONCLUSION</a:t>
            </a:r>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406" name="Google Shape;406;p29"/>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407" name="Google Shape;407;p29"/>
          <p:cNvSpPr txBox="1"/>
          <p:nvPr/>
        </p:nvSpPr>
        <p:spPr>
          <a:xfrm>
            <a:off x="9139238" y="4819967"/>
            <a:ext cx="9525" cy="580390"/>
          </a:xfrm>
          <a:prstGeom prst="rect">
            <a:avLst/>
          </a:prstGeom>
          <a:noFill/>
          <a:ln>
            <a:noFill/>
          </a:ln>
        </p:spPr>
        <p:txBody>
          <a:bodyPr anchorCtr="0" anchor="t" bIns="0" lIns="0" spcFirstLastPara="1" rIns="0" wrap="square" tIns="0">
            <a:sp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08" name="Google Shape;408;p29"/>
          <p:cNvSpPr txBox="1"/>
          <p:nvPr/>
        </p:nvSpPr>
        <p:spPr>
          <a:xfrm>
            <a:off x="-145471" y="3176537"/>
            <a:ext cx="13048091" cy="6081763"/>
          </a:xfrm>
          <a:prstGeom prst="rect">
            <a:avLst/>
          </a:prstGeom>
          <a:noFill/>
          <a:ln>
            <a:noFill/>
          </a:ln>
        </p:spPr>
        <p:txBody>
          <a:bodyPr anchorCtr="0" anchor="t" bIns="0" lIns="0" spcFirstLastPara="1" rIns="0" wrap="square" tIns="0">
            <a:spAutoFit/>
          </a:bodyPr>
          <a:lstStyle/>
          <a:p>
            <a:pPr indent="-375625" lvl="1" marL="751250" marR="0" rtl="0" algn="ctr">
              <a:lnSpc>
                <a:spcPct val="140011"/>
              </a:lnSpc>
              <a:spcBef>
                <a:spcPts val="0"/>
              </a:spcBef>
              <a:spcAft>
                <a:spcPts val="0"/>
              </a:spcAft>
              <a:buClr>
                <a:srgbClr val="1E1A4A"/>
              </a:buClr>
              <a:buSzPts val="3479"/>
              <a:buFont typeface="Arial"/>
              <a:buChar char="•"/>
            </a:pPr>
            <a:r>
              <a:rPr b="0" i="0" lang="en-US" sz="3479" u="none" cap="none" strike="noStrike">
                <a:solidFill>
                  <a:srgbClr val="1E1A4A"/>
                </a:solidFill>
                <a:latin typeface="Arial"/>
                <a:ea typeface="Arial"/>
                <a:cs typeface="Arial"/>
                <a:sym typeface="Arial"/>
              </a:rPr>
              <a:t>Created a financial risk assessment early warning system using machine learning to predict stock prices of five Egyptian companies.</a:t>
            </a:r>
            <a:endParaRPr/>
          </a:p>
          <a:p>
            <a:pPr indent="0" lvl="0" marL="0" marR="0" rtl="0" algn="ctr">
              <a:lnSpc>
                <a:spcPct val="140011"/>
              </a:lnSpc>
              <a:spcBef>
                <a:spcPts val="0"/>
              </a:spcBef>
              <a:spcAft>
                <a:spcPts val="0"/>
              </a:spcAft>
              <a:buNone/>
            </a:pPr>
            <a:r>
              <a:t/>
            </a:r>
            <a:endParaRPr b="0" i="0" sz="3479" u="none" cap="none" strike="noStrike">
              <a:solidFill>
                <a:srgbClr val="1E1A4A"/>
              </a:solidFill>
              <a:latin typeface="Arial"/>
              <a:ea typeface="Arial"/>
              <a:cs typeface="Arial"/>
              <a:sym typeface="Arial"/>
            </a:endParaRPr>
          </a:p>
          <a:p>
            <a:pPr indent="-375625" lvl="1" marL="751250" marR="0" rtl="0" algn="ctr">
              <a:lnSpc>
                <a:spcPct val="140011"/>
              </a:lnSpc>
              <a:spcBef>
                <a:spcPts val="0"/>
              </a:spcBef>
              <a:spcAft>
                <a:spcPts val="0"/>
              </a:spcAft>
              <a:buClr>
                <a:srgbClr val="1E1A4A"/>
              </a:buClr>
              <a:buSzPts val="3479"/>
              <a:buFont typeface="Arial"/>
              <a:buChar char="•"/>
            </a:pPr>
            <a:r>
              <a:rPr b="0" i="0" lang="en-US" sz="3479" u="none" cap="none" strike="noStrike">
                <a:solidFill>
                  <a:srgbClr val="1E1A4A"/>
                </a:solidFill>
                <a:latin typeface="Arial"/>
                <a:ea typeface="Arial"/>
                <a:cs typeface="Arial"/>
                <a:sym typeface="Arial"/>
              </a:rPr>
              <a:t>·Visualized price trends, trading volumes, and calculated metrics like daily returns and correlation matrices.</a:t>
            </a:r>
            <a:endParaRPr/>
          </a:p>
          <a:p>
            <a:pPr indent="0" lvl="0" marL="0" marR="0" rtl="0" algn="ctr">
              <a:lnSpc>
                <a:spcPct val="140011"/>
              </a:lnSpc>
              <a:spcBef>
                <a:spcPts val="0"/>
              </a:spcBef>
              <a:spcAft>
                <a:spcPts val="0"/>
              </a:spcAft>
              <a:buNone/>
            </a:pPr>
            <a:r>
              <a:t/>
            </a:r>
            <a:endParaRPr b="0" i="0" sz="3479" u="none" cap="none" strike="noStrike">
              <a:solidFill>
                <a:srgbClr val="1E1A4A"/>
              </a:solidFill>
              <a:latin typeface="Arial"/>
              <a:ea typeface="Arial"/>
              <a:cs typeface="Arial"/>
              <a:sym typeface="Arial"/>
            </a:endParaRPr>
          </a:p>
          <a:p>
            <a:pPr indent="-375625" lvl="1" marL="751250" marR="0" rtl="0" algn="ctr">
              <a:lnSpc>
                <a:spcPct val="140011"/>
              </a:lnSpc>
              <a:spcBef>
                <a:spcPts val="0"/>
              </a:spcBef>
              <a:spcAft>
                <a:spcPts val="0"/>
              </a:spcAft>
              <a:buClr>
                <a:srgbClr val="1E1A4A"/>
              </a:buClr>
              <a:buSzPts val="3479"/>
              <a:buFont typeface="Arial"/>
              <a:buChar char="•"/>
            </a:pPr>
            <a:r>
              <a:rPr b="0" i="0" lang="en-US" sz="3479" u="none" cap="none" strike="noStrike">
                <a:solidFill>
                  <a:srgbClr val="1E1A4A"/>
                </a:solidFill>
                <a:latin typeface="Arial"/>
                <a:ea typeface="Arial"/>
                <a:cs typeface="Arial"/>
                <a:sym typeface="Arial"/>
              </a:rPr>
              <a:t>·Used historical stock prices and volumes to train an LSTM model for predicting future stock prices and assessing financial risks.</a:t>
            </a:r>
            <a:endParaRPr/>
          </a:p>
        </p:txBody>
      </p:sp>
      <p:sp>
        <p:nvSpPr>
          <p:cNvPr id="409" name="Google Shape;409;p29"/>
          <p:cNvSpPr/>
          <p:nvPr/>
        </p:nvSpPr>
        <p:spPr>
          <a:xfrm>
            <a:off x="13408384" y="3236745"/>
            <a:ext cx="4879616" cy="6021555"/>
          </a:xfrm>
          <a:custGeom>
            <a:rect b="b" l="l" r="r" t="t"/>
            <a:pathLst>
              <a:path extrusionOk="0" h="6021555" w="4879616">
                <a:moveTo>
                  <a:pt x="0" y="0"/>
                </a:moveTo>
                <a:lnTo>
                  <a:pt x="4879616" y="0"/>
                </a:lnTo>
                <a:lnTo>
                  <a:pt x="4879616" y="6021555"/>
                </a:lnTo>
                <a:lnTo>
                  <a:pt x="0" y="6021555"/>
                </a:lnTo>
                <a:lnTo>
                  <a:pt x="0" y="0"/>
                </a:lnTo>
                <a:close/>
              </a:path>
            </a:pathLst>
          </a:custGeom>
          <a:blipFill rotWithShape="1">
            <a:blip r:embed="rId4">
              <a:alphaModFix/>
            </a:blip>
            <a:stretch>
              <a:fillRect b="0" l="-79959" r="-41701" t="-34028"/>
            </a:stretch>
          </a:blipFill>
          <a:ln>
            <a:noFill/>
          </a:ln>
        </p:spPr>
      </p:sp>
      <p:sp>
        <p:nvSpPr>
          <p:cNvPr id="410" name="Google Shape;410;p29"/>
          <p:cNvSpPr txBox="1"/>
          <p:nvPr/>
        </p:nvSpPr>
        <p:spPr>
          <a:xfrm>
            <a:off x="454939" y="895350"/>
            <a:ext cx="5923635"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COCLUSION</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A4A"/>
        </a:solidFill>
      </p:bgPr>
    </p:bg>
    <p:spTree>
      <p:nvGrpSpPr>
        <p:cNvPr id="130" name="Shape 130"/>
        <p:cNvGrpSpPr/>
        <p:nvPr/>
      </p:nvGrpSpPr>
      <p:grpSpPr>
        <a:xfrm>
          <a:off x="0" y="0"/>
          <a:ext cx="0" cy="0"/>
          <a:chOff x="0" y="0"/>
          <a:chExt cx="0" cy="0"/>
        </a:xfrm>
      </p:grpSpPr>
      <p:sp>
        <p:nvSpPr>
          <p:cNvPr id="131" name="Google Shape;131;p3"/>
          <p:cNvSpPr/>
          <p:nvPr/>
        </p:nvSpPr>
        <p:spPr>
          <a:xfrm>
            <a:off x="10333420" y="1726247"/>
            <a:ext cx="6925880" cy="6925880"/>
          </a:xfrm>
          <a:custGeom>
            <a:rect b="b" l="l" r="r" t="t"/>
            <a:pathLst>
              <a:path extrusionOk="0" h="6925880" w="6925880">
                <a:moveTo>
                  <a:pt x="0" y="0"/>
                </a:moveTo>
                <a:lnTo>
                  <a:pt x="6925880" y="0"/>
                </a:lnTo>
                <a:lnTo>
                  <a:pt x="6925880" y="6925880"/>
                </a:lnTo>
                <a:lnTo>
                  <a:pt x="0" y="6925880"/>
                </a:lnTo>
                <a:lnTo>
                  <a:pt x="0" y="0"/>
                </a:lnTo>
                <a:close/>
              </a:path>
            </a:pathLst>
          </a:custGeom>
          <a:blipFill rotWithShape="1">
            <a:blip r:embed="rId3">
              <a:alphaModFix/>
            </a:blip>
            <a:stretch>
              <a:fillRect b="0" l="0" r="0" t="0"/>
            </a:stretch>
          </a:blipFill>
          <a:ln>
            <a:noFill/>
          </a:ln>
        </p:spPr>
      </p:sp>
      <p:sp>
        <p:nvSpPr>
          <p:cNvPr id="132" name="Google Shape;132;p3"/>
          <p:cNvSpPr txBox="1"/>
          <p:nvPr/>
        </p:nvSpPr>
        <p:spPr>
          <a:xfrm>
            <a:off x="635551" y="4302762"/>
            <a:ext cx="9304720" cy="151002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800" u="none" cap="none" strike="noStrike">
                <a:solidFill>
                  <a:srgbClr val="FFFFFF"/>
                </a:solidFill>
                <a:latin typeface="Arial"/>
                <a:ea typeface="Arial"/>
                <a:cs typeface="Arial"/>
                <a:sym typeface="Arial"/>
              </a:rPr>
              <a:t>INTRODUCTION</a:t>
            </a:r>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0"/>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416" name="Google Shape;416;p30"/>
          <p:cNvSpPr txBox="1"/>
          <p:nvPr/>
        </p:nvSpPr>
        <p:spPr>
          <a:xfrm>
            <a:off x="454939" y="711041"/>
            <a:ext cx="5923635"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COCLUSION</a:t>
            </a:r>
            <a:endParaRPr/>
          </a:p>
        </p:txBody>
      </p:sp>
      <p:sp>
        <p:nvSpPr>
          <p:cNvPr id="417" name="Google Shape;417;p30"/>
          <p:cNvSpPr txBox="1"/>
          <p:nvPr/>
        </p:nvSpPr>
        <p:spPr>
          <a:xfrm>
            <a:off x="9139238" y="4819967"/>
            <a:ext cx="9525" cy="580390"/>
          </a:xfrm>
          <a:prstGeom prst="rect">
            <a:avLst/>
          </a:prstGeom>
          <a:noFill/>
          <a:ln>
            <a:noFill/>
          </a:ln>
        </p:spPr>
        <p:txBody>
          <a:bodyPr anchorCtr="0" anchor="t" bIns="0" lIns="0" spcFirstLastPara="1" rIns="0" wrap="square" tIns="0">
            <a:spAutoFit/>
          </a:bodyPr>
          <a:lstStyle/>
          <a:p>
            <a:pPr indent="0" lvl="0" marL="0" marR="0" rtl="0" algn="ctr">
              <a:lnSpc>
                <a:spcPct val="26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18" name="Google Shape;418;p30"/>
          <p:cNvSpPr txBox="1"/>
          <p:nvPr/>
        </p:nvSpPr>
        <p:spPr>
          <a:xfrm>
            <a:off x="-96021" y="3205132"/>
            <a:ext cx="13465542" cy="5241605"/>
          </a:xfrm>
          <a:prstGeom prst="rect">
            <a:avLst/>
          </a:prstGeom>
          <a:noFill/>
          <a:ln>
            <a:noFill/>
          </a:ln>
        </p:spPr>
        <p:txBody>
          <a:bodyPr anchorCtr="0" anchor="t" bIns="0" lIns="0" spcFirstLastPara="1" rIns="0" wrap="square" tIns="0">
            <a:spAutoFit/>
          </a:bodyPr>
          <a:lstStyle/>
          <a:p>
            <a:pPr indent="-359228" lvl="1" marL="718456" marR="0" rtl="0" algn="ctr">
              <a:lnSpc>
                <a:spcPct val="140006"/>
              </a:lnSpc>
              <a:spcBef>
                <a:spcPts val="0"/>
              </a:spcBef>
              <a:spcAft>
                <a:spcPts val="0"/>
              </a:spcAft>
              <a:buClr>
                <a:srgbClr val="1E1A4A"/>
              </a:buClr>
              <a:buSzPts val="3327"/>
              <a:buFont typeface="Arial"/>
              <a:buChar char="•"/>
            </a:pPr>
            <a:r>
              <a:rPr b="0" i="0" lang="en-US" sz="3327" u="none" cap="none" strike="noStrike">
                <a:solidFill>
                  <a:srgbClr val="1E1A4A"/>
                </a:solidFill>
                <a:latin typeface="Arial"/>
                <a:ea typeface="Arial"/>
                <a:cs typeface="Arial"/>
                <a:sym typeface="Arial"/>
              </a:rPr>
              <a:t>The LSTM model's RMSE was approximately 3.582, indicating reasonable accuracy but room for improvement.</a:t>
            </a:r>
            <a:endParaRPr/>
          </a:p>
          <a:p>
            <a:pPr indent="0" lvl="0" marL="0" marR="0" rtl="0" algn="ctr">
              <a:lnSpc>
                <a:spcPct val="140006"/>
              </a:lnSpc>
              <a:spcBef>
                <a:spcPts val="0"/>
              </a:spcBef>
              <a:spcAft>
                <a:spcPts val="0"/>
              </a:spcAft>
              <a:buNone/>
            </a:pPr>
            <a:r>
              <a:t/>
            </a:r>
            <a:endParaRPr b="0" i="0" sz="3327" u="none" cap="none" strike="noStrike">
              <a:solidFill>
                <a:srgbClr val="1E1A4A"/>
              </a:solidFill>
              <a:latin typeface="Arial"/>
              <a:ea typeface="Arial"/>
              <a:cs typeface="Arial"/>
              <a:sym typeface="Arial"/>
            </a:endParaRPr>
          </a:p>
          <a:p>
            <a:pPr indent="-359228" lvl="1" marL="718456" marR="0" rtl="0" algn="ctr">
              <a:lnSpc>
                <a:spcPct val="140006"/>
              </a:lnSpc>
              <a:spcBef>
                <a:spcPts val="0"/>
              </a:spcBef>
              <a:spcAft>
                <a:spcPts val="0"/>
              </a:spcAft>
              <a:buClr>
                <a:srgbClr val="1E1A4A"/>
              </a:buClr>
              <a:buSzPts val="3327"/>
              <a:buFont typeface="Arial"/>
              <a:buChar char="•"/>
            </a:pPr>
            <a:r>
              <a:rPr b="0" i="0" lang="en-US" sz="3327" u="none" cap="none" strike="noStrike">
                <a:solidFill>
                  <a:srgbClr val="1E1A4A"/>
                </a:solidFill>
                <a:latin typeface="Arial"/>
                <a:ea typeface="Arial"/>
                <a:cs typeface="Arial"/>
                <a:sym typeface="Arial"/>
              </a:rPr>
              <a:t>By this project we can help the investors to gain more accurate and timely insights into stock price movements, helping them make better-informed investment decisions. It also helps to assess potential financial risks more effectively, allowing for proactive risk management and mitigation strategies.</a:t>
            </a:r>
            <a:endParaRPr/>
          </a:p>
        </p:txBody>
      </p:sp>
      <p:sp>
        <p:nvSpPr>
          <p:cNvPr id="419" name="Google Shape;419;p30"/>
          <p:cNvSpPr/>
          <p:nvPr/>
        </p:nvSpPr>
        <p:spPr>
          <a:xfrm>
            <a:off x="13621333" y="0"/>
            <a:ext cx="9333334" cy="10287000"/>
          </a:xfrm>
          <a:custGeom>
            <a:rect b="b" l="l" r="r" t="t"/>
            <a:pathLst>
              <a:path extrusionOk="0" h="10287000" w="9333334">
                <a:moveTo>
                  <a:pt x="0" y="0"/>
                </a:moveTo>
                <a:lnTo>
                  <a:pt x="9333334" y="0"/>
                </a:lnTo>
                <a:lnTo>
                  <a:pt x="9333334" y="10287000"/>
                </a:lnTo>
                <a:lnTo>
                  <a:pt x="0" y="10287000"/>
                </a:lnTo>
                <a:lnTo>
                  <a:pt x="0" y="0"/>
                </a:lnTo>
                <a:close/>
              </a:path>
            </a:pathLst>
          </a:custGeom>
          <a:blipFill rotWithShape="1">
            <a:blip r:embed="rId4">
              <a:alphaModFix/>
            </a:blip>
            <a:stretch>
              <a:fillRect b="0" l="-67524" r="-13865" t="0"/>
            </a:stretch>
          </a:blipFill>
          <a:ln>
            <a:noFill/>
          </a:ln>
        </p:spPr>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A4A"/>
        </a:solidFill>
      </p:bgPr>
    </p:bg>
    <p:spTree>
      <p:nvGrpSpPr>
        <p:cNvPr id="423" name="Shape 423"/>
        <p:cNvGrpSpPr/>
        <p:nvPr/>
      </p:nvGrpSpPr>
      <p:grpSpPr>
        <a:xfrm>
          <a:off x="0" y="0"/>
          <a:ext cx="0" cy="0"/>
          <a:chOff x="0" y="0"/>
          <a:chExt cx="0" cy="0"/>
        </a:xfrm>
      </p:grpSpPr>
      <p:sp>
        <p:nvSpPr>
          <p:cNvPr id="424" name="Google Shape;424;p31"/>
          <p:cNvSpPr/>
          <p:nvPr/>
        </p:nvSpPr>
        <p:spPr>
          <a:xfrm>
            <a:off x="9651961" y="1339830"/>
            <a:ext cx="7607339" cy="7607339"/>
          </a:xfrm>
          <a:custGeom>
            <a:rect b="b" l="l" r="r" t="t"/>
            <a:pathLst>
              <a:path extrusionOk="0" h="7607339" w="7607339">
                <a:moveTo>
                  <a:pt x="0" y="0"/>
                </a:moveTo>
                <a:lnTo>
                  <a:pt x="7607339" y="0"/>
                </a:lnTo>
                <a:lnTo>
                  <a:pt x="7607339" y="7607340"/>
                </a:lnTo>
                <a:lnTo>
                  <a:pt x="0" y="7607340"/>
                </a:lnTo>
                <a:lnTo>
                  <a:pt x="0" y="0"/>
                </a:lnTo>
                <a:close/>
              </a:path>
            </a:pathLst>
          </a:custGeom>
          <a:blipFill rotWithShape="1">
            <a:blip r:embed="rId3">
              <a:alphaModFix/>
            </a:blip>
            <a:stretch>
              <a:fillRect b="0" l="0" r="0" t="0"/>
            </a:stretch>
          </a:blipFill>
          <a:ln>
            <a:noFill/>
          </a:ln>
        </p:spPr>
      </p:sp>
      <p:sp>
        <p:nvSpPr>
          <p:cNvPr id="425" name="Google Shape;425;p31"/>
          <p:cNvSpPr txBox="1"/>
          <p:nvPr/>
        </p:nvSpPr>
        <p:spPr>
          <a:xfrm>
            <a:off x="347241" y="3521712"/>
            <a:ext cx="9304720" cy="307212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800" u="none" cap="none" strike="noStrike">
                <a:solidFill>
                  <a:srgbClr val="FFFFFF"/>
                </a:solidFill>
                <a:latin typeface="Arial"/>
                <a:ea typeface="Arial"/>
                <a:cs typeface="Arial"/>
                <a:sym typeface="Arial"/>
              </a:rPr>
              <a:t>FUTURE</a:t>
            </a:r>
            <a:endParaRPr/>
          </a:p>
          <a:p>
            <a:pPr indent="0" lvl="0" marL="0" marR="0" rtl="0" algn="ctr">
              <a:lnSpc>
                <a:spcPct val="140000"/>
              </a:lnSpc>
              <a:spcBef>
                <a:spcPts val="0"/>
              </a:spcBef>
              <a:spcAft>
                <a:spcPts val="0"/>
              </a:spcAft>
              <a:buNone/>
            </a:pPr>
            <a:r>
              <a:rPr b="0" i="0" lang="en-US" sz="8800" u="none" cap="none" strike="noStrike">
                <a:solidFill>
                  <a:srgbClr val="FFFFFF"/>
                </a:solidFill>
                <a:latin typeface="Arial"/>
                <a:ea typeface="Arial"/>
                <a:cs typeface="Arial"/>
                <a:sym typeface="Arial"/>
              </a:rPr>
              <a:t>WORK</a:t>
            </a:r>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2"/>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431" name="Google Shape;431;p32"/>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432" name="Google Shape;432;p32"/>
          <p:cNvSpPr txBox="1"/>
          <p:nvPr/>
        </p:nvSpPr>
        <p:spPr>
          <a:xfrm>
            <a:off x="0" y="3146324"/>
            <a:ext cx="16913711" cy="3937203"/>
          </a:xfrm>
          <a:prstGeom prst="rect">
            <a:avLst/>
          </a:prstGeom>
          <a:noFill/>
          <a:ln>
            <a:noFill/>
          </a:ln>
        </p:spPr>
        <p:txBody>
          <a:bodyPr anchorCtr="0" anchor="t" bIns="0" lIns="0" spcFirstLastPara="1" rIns="0" wrap="square" tIns="0">
            <a:spAutoFit/>
          </a:bodyPr>
          <a:lstStyle/>
          <a:p>
            <a:pPr indent="-346891" lvl="1" marL="693782" marR="0" rtl="0" algn="ctr">
              <a:lnSpc>
                <a:spcPct val="139993"/>
              </a:lnSpc>
              <a:spcBef>
                <a:spcPts val="0"/>
              </a:spcBef>
              <a:spcAft>
                <a:spcPts val="0"/>
              </a:spcAft>
              <a:buClr>
                <a:srgbClr val="1E1A4A"/>
              </a:buClr>
              <a:buSzPts val="3213"/>
              <a:buFont typeface="Arial"/>
              <a:buChar char="•"/>
            </a:pPr>
            <a:r>
              <a:rPr b="0" i="0" lang="en-US" sz="3213" u="none" cap="none" strike="noStrike">
                <a:solidFill>
                  <a:srgbClr val="1E1A4A"/>
                </a:solidFill>
                <a:latin typeface="Arial"/>
                <a:ea typeface="Arial"/>
                <a:cs typeface="Arial"/>
                <a:sym typeface="Arial"/>
              </a:rPr>
              <a:t>Integrate additional data sources like social media sentiment, news headlines, and economic indicators.</a:t>
            </a:r>
            <a:endParaRPr/>
          </a:p>
          <a:p>
            <a:pPr indent="0" lvl="0" marL="0" marR="0" rtl="0" algn="ctr">
              <a:lnSpc>
                <a:spcPct val="139993"/>
              </a:lnSpc>
              <a:spcBef>
                <a:spcPts val="0"/>
              </a:spcBef>
              <a:spcAft>
                <a:spcPts val="0"/>
              </a:spcAft>
              <a:buNone/>
            </a:pPr>
            <a:r>
              <a:t/>
            </a:r>
            <a:endParaRPr b="0" i="0" sz="3213" u="none" cap="none" strike="noStrike">
              <a:solidFill>
                <a:srgbClr val="1E1A4A"/>
              </a:solidFill>
              <a:latin typeface="Arial"/>
              <a:ea typeface="Arial"/>
              <a:cs typeface="Arial"/>
              <a:sym typeface="Arial"/>
            </a:endParaRPr>
          </a:p>
          <a:p>
            <a:pPr indent="-346891" lvl="1" marL="693782" marR="0" rtl="0" algn="ctr">
              <a:lnSpc>
                <a:spcPct val="139993"/>
              </a:lnSpc>
              <a:spcBef>
                <a:spcPts val="0"/>
              </a:spcBef>
              <a:spcAft>
                <a:spcPts val="0"/>
              </a:spcAft>
              <a:buClr>
                <a:srgbClr val="1E1A4A"/>
              </a:buClr>
              <a:buSzPts val="3213"/>
              <a:buFont typeface="Arial"/>
              <a:buChar char="•"/>
            </a:pPr>
            <a:r>
              <a:rPr b="0" i="0" lang="en-US" sz="3213" u="none" cap="none" strike="noStrike">
                <a:solidFill>
                  <a:srgbClr val="1E1A4A"/>
                </a:solidFill>
                <a:latin typeface="Arial"/>
                <a:ea typeface="Arial"/>
                <a:cs typeface="Arial"/>
                <a:sym typeface="Arial"/>
              </a:rPr>
              <a:t>Develop a friendly user interface that simplifies the prediction process and provides clear, easy-to-understand visualizations and explanations for the beginners. And also, it simplifies the prediction process and provides clear, easy-to-understand visualizations and explanations for the professionals and experts.</a:t>
            </a:r>
            <a:endParaRPr/>
          </a:p>
        </p:txBody>
      </p:sp>
      <p:sp>
        <p:nvSpPr>
          <p:cNvPr id="433" name="Google Shape;433;p32"/>
          <p:cNvSpPr/>
          <p:nvPr/>
        </p:nvSpPr>
        <p:spPr>
          <a:xfrm>
            <a:off x="12961370" y="7133355"/>
            <a:ext cx="5326630" cy="4249890"/>
          </a:xfrm>
          <a:custGeom>
            <a:rect b="b" l="l" r="r" t="t"/>
            <a:pathLst>
              <a:path extrusionOk="0" h="4249890" w="5326630">
                <a:moveTo>
                  <a:pt x="0" y="0"/>
                </a:moveTo>
                <a:lnTo>
                  <a:pt x="5326630" y="0"/>
                </a:lnTo>
                <a:lnTo>
                  <a:pt x="5326630" y="4249890"/>
                </a:lnTo>
                <a:lnTo>
                  <a:pt x="0" y="4249890"/>
                </a:lnTo>
                <a:lnTo>
                  <a:pt x="0" y="0"/>
                </a:lnTo>
                <a:close/>
              </a:path>
            </a:pathLst>
          </a:custGeom>
          <a:blipFill rotWithShape="1">
            <a:blip r:embed="rId4">
              <a:alphaModFix/>
            </a:blip>
            <a:stretch>
              <a:fillRect b="-8741" l="0" r="-8370" t="-27081"/>
            </a:stretch>
          </a:blipFill>
          <a:ln>
            <a:noFill/>
          </a:ln>
        </p:spPr>
      </p:sp>
      <p:sp>
        <p:nvSpPr>
          <p:cNvPr id="434" name="Google Shape;434;p32"/>
          <p:cNvSpPr txBox="1"/>
          <p:nvPr/>
        </p:nvSpPr>
        <p:spPr>
          <a:xfrm>
            <a:off x="394316" y="895350"/>
            <a:ext cx="7539619"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FUTURE WORK</a:t>
            </a:r>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A4A"/>
        </a:solidFill>
      </p:bgPr>
    </p:bg>
    <p:spTree>
      <p:nvGrpSpPr>
        <p:cNvPr id="438" name="Shape 438"/>
        <p:cNvGrpSpPr/>
        <p:nvPr/>
      </p:nvGrpSpPr>
      <p:grpSpPr>
        <a:xfrm>
          <a:off x="0" y="0"/>
          <a:ext cx="0" cy="0"/>
          <a:chOff x="0" y="0"/>
          <a:chExt cx="0" cy="0"/>
        </a:xfrm>
      </p:grpSpPr>
      <p:sp>
        <p:nvSpPr>
          <p:cNvPr id="439" name="Google Shape;439;p33"/>
          <p:cNvSpPr/>
          <p:nvPr/>
        </p:nvSpPr>
        <p:spPr>
          <a:xfrm>
            <a:off x="9651961" y="1339830"/>
            <a:ext cx="7607339" cy="7607339"/>
          </a:xfrm>
          <a:custGeom>
            <a:rect b="b" l="l" r="r" t="t"/>
            <a:pathLst>
              <a:path extrusionOk="0" h="7607339" w="7607339">
                <a:moveTo>
                  <a:pt x="0" y="0"/>
                </a:moveTo>
                <a:lnTo>
                  <a:pt x="7607339" y="0"/>
                </a:lnTo>
                <a:lnTo>
                  <a:pt x="7607339" y="7607340"/>
                </a:lnTo>
                <a:lnTo>
                  <a:pt x="0" y="7607340"/>
                </a:lnTo>
                <a:lnTo>
                  <a:pt x="0" y="0"/>
                </a:lnTo>
                <a:close/>
              </a:path>
            </a:pathLst>
          </a:custGeom>
          <a:blipFill rotWithShape="1">
            <a:blip r:embed="rId3">
              <a:alphaModFix/>
            </a:blip>
            <a:stretch>
              <a:fillRect b="0" l="0" r="0" t="0"/>
            </a:stretch>
          </a:blipFill>
          <a:ln>
            <a:noFill/>
          </a:ln>
        </p:spPr>
      </p:sp>
      <p:sp>
        <p:nvSpPr>
          <p:cNvPr id="440" name="Google Shape;440;p33"/>
          <p:cNvSpPr txBox="1"/>
          <p:nvPr/>
        </p:nvSpPr>
        <p:spPr>
          <a:xfrm>
            <a:off x="347241" y="3521712"/>
            <a:ext cx="9304720" cy="307212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800" u="none" cap="none" strike="noStrike">
                <a:solidFill>
                  <a:srgbClr val="FFFFFF"/>
                </a:solidFill>
                <a:latin typeface="Arial"/>
                <a:ea typeface="Arial"/>
                <a:cs typeface="Arial"/>
                <a:sym typeface="Arial"/>
              </a:rPr>
              <a:t>RELATED </a:t>
            </a:r>
            <a:endParaRPr/>
          </a:p>
          <a:p>
            <a:pPr indent="0" lvl="0" marL="0" marR="0" rtl="0" algn="ctr">
              <a:lnSpc>
                <a:spcPct val="140000"/>
              </a:lnSpc>
              <a:spcBef>
                <a:spcPts val="0"/>
              </a:spcBef>
              <a:spcAft>
                <a:spcPts val="0"/>
              </a:spcAft>
              <a:buNone/>
            </a:pPr>
            <a:r>
              <a:rPr b="0" i="0" lang="en-US" sz="8800" u="none" cap="none" strike="noStrike">
                <a:solidFill>
                  <a:srgbClr val="FFFFFF"/>
                </a:solidFill>
                <a:latin typeface="Arial"/>
                <a:ea typeface="Arial"/>
                <a:cs typeface="Arial"/>
                <a:sym typeface="Arial"/>
              </a:rPr>
              <a:t>WORK</a:t>
            </a:r>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4"/>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446" name="Google Shape;446;p34"/>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447" name="Google Shape;447;p34"/>
          <p:cNvSpPr/>
          <p:nvPr/>
        </p:nvSpPr>
        <p:spPr>
          <a:xfrm>
            <a:off x="11375644" y="-178388"/>
            <a:ext cx="8385270" cy="10287000"/>
          </a:xfrm>
          <a:custGeom>
            <a:rect b="b" l="l" r="r" t="t"/>
            <a:pathLst>
              <a:path extrusionOk="0" h="10287000" w="8385270">
                <a:moveTo>
                  <a:pt x="0" y="0"/>
                </a:moveTo>
                <a:lnTo>
                  <a:pt x="8385270" y="0"/>
                </a:lnTo>
                <a:lnTo>
                  <a:pt x="8385270" y="10287000"/>
                </a:lnTo>
                <a:lnTo>
                  <a:pt x="0" y="10287000"/>
                </a:lnTo>
                <a:lnTo>
                  <a:pt x="0" y="0"/>
                </a:lnTo>
                <a:close/>
              </a:path>
            </a:pathLst>
          </a:custGeom>
          <a:blipFill rotWithShape="1">
            <a:blip r:embed="rId4">
              <a:alphaModFix/>
            </a:blip>
            <a:stretch>
              <a:fillRect b="0" l="-5665" r="-16656" t="0"/>
            </a:stretch>
          </a:blipFill>
          <a:ln>
            <a:noFill/>
          </a:ln>
        </p:spPr>
      </p:sp>
      <p:sp>
        <p:nvSpPr>
          <p:cNvPr id="448" name="Google Shape;448;p34"/>
          <p:cNvSpPr txBox="1"/>
          <p:nvPr/>
        </p:nvSpPr>
        <p:spPr>
          <a:xfrm>
            <a:off x="236656" y="382911"/>
            <a:ext cx="7539619" cy="111123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500" u="none" cap="none" strike="noStrike">
                <a:solidFill>
                  <a:srgbClr val="1E1A4A"/>
                </a:solidFill>
                <a:latin typeface="Arial"/>
                <a:ea typeface="Arial"/>
                <a:cs typeface="Arial"/>
                <a:sym typeface="Arial"/>
              </a:rPr>
              <a:t>RELATED WORK</a:t>
            </a:r>
            <a:endParaRPr/>
          </a:p>
        </p:txBody>
      </p:sp>
      <p:grpSp>
        <p:nvGrpSpPr>
          <p:cNvPr id="449" name="Google Shape;449;p34"/>
          <p:cNvGrpSpPr/>
          <p:nvPr/>
        </p:nvGrpSpPr>
        <p:grpSpPr>
          <a:xfrm>
            <a:off x="547249" y="2310702"/>
            <a:ext cx="10259539" cy="5558440"/>
            <a:chOff x="0" y="-142875"/>
            <a:chExt cx="13679386" cy="7411254"/>
          </a:xfrm>
        </p:grpSpPr>
        <p:sp>
          <p:nvSpPr>
            <p:cNvPr id="450" name="Google Shape;450;p34"/>
            <p:cNvSpPr/>
            <p:nvPr/>
          </p:nvSpPr>
          <p:spPr>
            <a:xfrm>
              <a:off x="155637" y="324426"/>
              <a:ext cx="1397107" cy="1269621"/>
            </a:xfrm>
            <a:custGeom>
              <a:rect b="b" l="l" r="r" t="t"/>
              <a:pathLst>
                <a:path extrusionOk="0" h="1269621" w="1397107">
                  <a:moveTo>
                    <a:pt x="0" y="0"/>
                  </a:moveTo>
                  <a:lnTo>
                    <a:pt x="1397107" y="0"/>
                  </a:lnTo>
                  <a:lnTo>
                    <a:pt x="1397107" y="1269622"/>
                  </a:lnTo>
                  <a:lnTo>
                    <a:pt x="0" y="1269622"/>
                  </a:lnTo>
                  <a:lnTo>
                    <a:pt x="0" y="0"/>
                  </a:lnTo>
                  <a:close/>
                </a:path>
              </a:pathLst>
            </a:custGeom>
            <a:blipFill rotWithShape="1">
              <a:blip r:embed="rId5">
                <a:alphaModFix/>
              </a:blip>
              <a:stretch>
                <a:fillRect b="0" l="0" r="0" t="0"/>
              </a:stretch>
            </a:blipFill>
            <a:ln>
              <a:noFill/>
            </a:ln>
          </p:spPr>
        </p:sp>
        <p:sp>
          <p:nvSpPr>
            <p:cNvPr id="451" name="Google Shape;451;p34"/>
            <p:cNvSpPr txBox="1"/>
            <p:nvPr/>
          </p:nvSpPr>
          <p:spPr>
            <a:xfrm>
              <a:off x="0" y="1868128"/>
              <a:ext cx="13110960" cy="5400251"/>
            </a:xfrm>
            <a:prstGeom prst="rect">
              <a:avLst/>
            </a:prstGeom>
            <a:noFill/>
            <a:ln>
              <a:noFill/>
            </a:ln>
          </p:spPr>
          <p:txBody>
            <a:bodyPr anchorCtr="0" anchor="t" bIns="0" lIns="0" spcFirstLastPara="1" rIns="0" wrap="square" tIns="0">
              <a:spAutoFit/>
            </a:bodyPr>
            <a:lstStyle/>
            <a:p>
              <a:pPr indent="0" lvl="0" marL="0" marR="0" rtl="0" algn="l">
                <a:lnSpc>
                  <a:spcPct val="300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60011"/>
                </a:lnSpc>
                <a:spcBef>
                  <a:spcPts val="0"/>
                </a:spcBef>
                <a:spcAft>
                  <a:spcPts val="0"/>
                </a:spcAft>
                <a:buNone/>
              </a:pPr>
              <a:r>
                <a:rPr b="1" i="0" lang="en-US" sz="3381" u="none" cap="none" strike="noStrike">
                  <a:solidFill>
                    <a:srgbClr val="1E1A4A"/>
                  </a:solidFill>
                  <a:latin typeface="Roboto"/>
                  <a:ea typeface="Roboto"/>
                  <a:cs typeface="Roboto"/>
                  <a:sym typeface="Roboto"/>
                </a:rPr>
                <a:t>Supervised machine learning is employed on a dataset obtained from Yahoo Finance. This dataset comprises of the following five variables: open, close, low, high and volume.</a:t>
              </a:r>
              <a:endParaRPr/>
            </a:p>
            <a:p>
              <a:pPr indent="0" lvl="0" marL="0" marR="0" rtl="0" algn="l">
                <a:lnSpc>
                  <a:spcPct val="160011"/>
                </a:lnSpc>
                <a:spcBef>
                  <a:spcPts val="0"/>
                </a:spcBef>
                <a:spcAft>
                  <a:spcPts val="0"/>
                </a:spcAft>
                <a:buNone/>
              </a:pPr>
              <a:r>
                <a:t/>
              </a:r>
              <a:endParaRPr b="1" i="0" sz="3381" u="none" cap="none" strike="noStrike">
                <a:solidFill>
                  <a:srgbClr val="1E1A4A"/>
                </a:solidFill>
                <a:latin typeface="Roboto"/>
                <a:ea typeface="Roboto"/>
                <a:cs typeface="Roboto"/>
                <a:sym typeface="Roboto"/>
              </a:endParaRPr>
            </a:p>
          </p:txBody>
        </p:sp>
        <p:sp>
          <p:nvSpPr>
            <p:cNvPr id="452" name="Google Shape;452;p34"/>
            <p:cNvSpPr txBox="1"/>
            <p:nvPr/>
          </p:nvSpPr>
          <p:spPr>
            <a:xfrm>
              <a:off x="1735256" y="-142875"/>
              <a:ext cx="11944130" cy="2625599"/>
            </a:xfrm>
            <a:prstGeom prst="rect">
              <a:avLst/>
            </a:prstGeom>
            <a:noFill/>
            <a:ln>
              <a:noFill/>
            </a:ln>
          </p:spPr>
          <p:txBody>
            <a:bodyPr anchorCtr="0" anchor="t" bIns="0" lIns="0" spcFirstLastPara="1" rIns="0" wrap="square" tIns="0">
              <a:spAutoFit/>
            </a:bodyPr>
            <a:lstStyle/>
            <a:p>
              <a:pPr indent="0" lvl="0" marL="0" marR="0" rtl="0" algn="l">
                <a:lnSpc>
                  <a:spcPct val="151040"/>
                </a:lnSpc>
                <a:spcBef>
                  <a:spcPts val="0"/>
                </a:spcBef>
                <a:spcAft>
                  <a:spcPts val="0"/>
                </a:spcAft>
                <a:buNone/>
              </a:pPr>
              <a:r>
                <a:rPr b="1" i="0" lang="en-US" sz="3509" u="none" cap="none" strike="noStrike">
                  <a:solidFill>
                    <a:srgbClr val="1E1A4A"/>
                  </a:solidFill>
                  <a:latin typeface="Poppins"/>
                  <a:ea typeface="Poppins"/>
                  <a:cs typeface="Poppins"/>
                  <a:sym typeface="Poppins"/>
                </a:rPr>
                <a:t>STOCK MARKET PREDICTION USING MACHINE LEARNING (LSTM):</a:t>
              </a:r>
              <a:endParaRPr/>
            </a:p>
            <a:p>
              <a:pPr indent="0" lvl="0" marL="0" marR="0" rtl="0" algn="l">
                <a:lnSpc>
                  <a:spcPct val="150997"/>
                </a:lnSpc>
                <a:spcBef>
                  <a:spcPts val="0"/>
                </a:spcBef>
                <a:spcAft>
                  <a:spcPts val="0"/>
                </a:spcAft>
                <a:buNone/>
              </a:pPr>
              <a:r>
                <a:t/>
              </a:r>
              <a:endParaRPr b="1" i="0" sz="3509" u="none" cap="none" strike="noStrike">
                <a:solidFill>
                  <a:srgbClr val="1E1A4A"/>
                </a:solidFill>
                <a:latin typeface="Poppins"/>
                <a:ea typeface="Poppins"/>
                <a:cs typeface="Poppins"/>
                <a:sym typeface="Poppins"/>
              </a:endParaRPr>
            </a:p>
          </p:txBody>
        </p:sp>
      </p:gr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458" name="Google Shape;458;p35"/>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459" name="Google Shape;459;p35"/>
          <p:cNvSpPr/>
          <p:nvPr/>
        </p:nvSpPr>
        <p:spPr>
          <a:xfrm>
            <a:off x="11375644" y="-178388"/>
            <a:ext cx="8385270" cy="10287000"/>
          </a:xfrm>
          <a:custGeom>
            <a:rect b="b" l="l" r="r" t="t"/>
            <a:pathLst>
              <a:path extrusionOk="0" h="10287000" w="8385270">
                <a:moveTo>
                  <a:pt x="0" y="0"/>
                </a:moveTo>
                <a:lnTo>
                  <a:pt x="8385270" y="0"/>
                </a:lnTo>
                <a:lnTo>
                  <a:pt x="8385270" y="10287000"/>
                </a:lnTo>
                <a:lnTo>
                  <a:pt x="0" y="10287000"/>
                </a:lnTo>
                <a:lnTo>
                  <a:pt x="0" y="0"/>
                </a:lnTo>
                <a:close/>
              </a:path>
            </a:pathLst>
          </a:custGeom>
          <a:blipFill rotWithShape="1">
            <a:blip r:embed="rId4">
              <a:alphaModFix/>
            </a:blip>
            <a:stretch>
              <a:fillRect b="0" l="-5665" r="-16656" t="0"/>
            </a:stretch>
          </a:blipFill>
          <a:ln>
            <a:noFill/>
          </a:ln>
        </p:spPr>
      </p:sp>
      <p:sp>
        <p:nvSpPr>
          <p:cNvPr id="460" name="Google Shape;460;p35"/>
          <p:cNvSpPr txBox="1"/>
          <p:nvPr/>
        </p:nvSpPr>
        <p:spPr>
          <a:xfrm>
            <a:off x="236656" y="382911"/>
            <a:ext cx="7539619" cy="111123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500" u="none" cap="none" strike="noStrike">
                <a:solidFill>
                  <a:srgbClr val="1E1A4A"/>
                </a:solidFill>
                <a:latin typeface="Arial"/>
                <a:ea typeface="Arial"/>
                <a:cs typeface="Arial"/>
                <a:sym typeface="Arial"/>
              </a:rPr>
              <a:t>RELATED WORK</a:t>
            </a:r>
            <a:endParaRPr/>
          </a:p>
        </p:txBody>
      </p:sp>
      <p:sp>
        <p:nvSpPr>
          <p:cNvPr id="461" name="Google Shape;461;p35"/>
          <p:cNvSpPr/>
          <p:nvPr/>
        </p:nvSpPr>
        <p:spPr>
          <a:xfrm>
            <a:off x="571987" y="2674851"/>
            <a:ext cx="955156" cy="867998"/>
          </a:xfrm>
          <a:custGeom>
            <a:rect b="b" l="l" r="r" t="t"/>
            <a:pathLst>
              <a:path extrusionOk="0" h="867998" w="955156">
                <a:moveTo>
                  <a:pt x="0" y="0"/>
                </a:moveTo>
                <a:lnTo>
                  <a:pt x="955156" y="0"/>
                </a:lnTo>
                <a:lnTo>
                  <a:pt x="955156" y="867998"/>
                </a:lnTo>
                <a:lnTo>
                  <a:pt x="0" y="867998"/>
                </a:lnTo>
                <a:lnTo>
                  <a:pt x="0" y="0"/>
                </a:lnTo>
                <a:close/>
              </a:path>
            </a:pathLst>
          </a:custGeom>
          <a:blipFill rotWithShape="1">
            <a:blip r:embed="rId5">
              <a:alphaModFix/>
            </a:blip>
            <a:stretch>
              <a:fillRect b="0" l="0" r="0" t="0"/>
            </a:stretch>
          </a:blipFill>
          <a:ln>
            <a:noFill/>
          </a:ln>
        </p:spPr>
      </p:sp>
      <p:sp>
        <p:nvSpPr>
          <p:cNvPr id="462" name="Google Shape;462;p35"/>
          <p:cNvSpPr txBox="1"/>
          <p:nvPr/>
        </p:nvSpPr>
        <p:spPr>
          <a:xfrm>
            <a:off x="571987" y="4556182"/>
            <a:ext cx="10359466" cy="3400059"/>
          </a:xfrm>
          <a:prstGeom prst="rect">
            <a:avLst/>
          </a:prstGeom>
          <a:noFill/>
          <a:ln>
            <a:noFill/>
          </a:ln>
        </p:spPr>
        <p:txBody>
          <a:bodyPr anchorCtr="0" anchor="t" bIns="0" lIns="0" spcFirstLastPara="1" rIns="0" wrap="square" tIns="0">
            <a:spAutoFit/>
          </a:bodyPr>
          <a:lstStyle/>
          <a:p>
            <a:pPr indent="0" lvl="0" marL="0" marR="0" rtl="0" algn="l">
              <a:lnSpc>
                <a:spcPct val="159994"/>
              </a:lnSpc>
              <a:spcBef>
                <a:spcPts val="0"/>
              </a:spcBef>
              <a:spcAft>
                <a:spcPts val="0"/>
              </a:spcAft>
              <a:buNone/>
            </a:pPr>
            <a:r>
              <a:rPr b="1" i="0" lang="en-US" sz="3382" u="none" cap="none" strike="noStrike">
                <a:solidFill>
                  <a:srgbClr val="1E1A4A"/>
                </a:solidFill>
                <a:latin typeface="Roboto"/>
                <a:ea typeface="Roboto"/>
                <a:cs typeface="Roboto"/>
                <a:sym typeface="Roboto"/>
              </a:rPr>
              <a:t>They proposed a new forecasting algorithm that exploits the temporal correlation between global stock markets and different financial products to predict the next day's stock trend with the help of support vector machine  SVM </a:t>
            </a:r>
            <a:r>
              <a:rPr b="0" i="0" lang="en-US" sz="3382" u="none" cap="none" strike="noStrike">
                <a:solidFill>
                  <a:srgbClr val="1E1A4A"/>
                </a:solidFill>
                <a:latin typeface="Roboto"/>
                <a:ea typeface="Roboto"/>
                <a:cs typeface="Roboto"/>
                <a:sym typeface="Roboto"/>
              </a:rPr>
              <a:t>.</a:t>
            </a:r>
            <a:endParaRPr/>
          </a:p>
        </p:txBody>
      </p:sp>
      <p:sp>
        <p:nvSpPr>
          <p:cNvPr id="463" name="Google Shape;463;p35"/>
          <p:cNvSpPr txBox="1"/>
          <p:nvPr/>
        </p:nvSpPr>
        <p:spPr>
          <a:xfrm>
            <a:off x="1767112" y="2262816"/>
            <a:ext cx="8165808" cy="2436242"/>
          </a:xfrm>
          <a:prstGeom prst="rect">
            <a:avLst/>
          </a:prstGeom>
          <a:noFill/>
          <a:ln>
            <a:noFill/>
          </a:ln>
        </p:spPr>
        <p:txBody>
          <a:bodyPr anchorCtr="0" anchor="t" bIns="0" lIns="0" spcFirstLastPara="1" rIns="0" wrap="square" tIns="0">
            <a:spAutoFit/>
          </a:bodyPr>
          <a:lstStyle/>
          <a:p>
            <a:pPr indent="0" lvl="0" marL="0" marR="0" rtl="0" algn="l">
              <a:lnSpc>
                <a:spcPct val="151015"/>
              </a:lnSpc>
              <a:spcBef>
                <a:spcPts val="0"/>
              </a:spcBef>
              <a:spcAft>
                <a:spcPts val="0"/>
              </a:spcAft>
              <a:buNone/>
            </a:pPr>
            <a:r>
              <a:rPr b="1" i="0" lang="en-US" sz="3199" u="none" cap="none" strike="noStrike">
                <a:solidFill>
                  <a:srgbClr val="1E1A4A"/>
                </a:solidFill>
                <a:latin typeface="Poppins"/>
                <a:ea typeface="Poppins"/>
                <a:cs typeface="Poppins"/>
                <a:sym typeface="Poppins"/>
              </a:rPr>
              <a:t>STOCK MARKET FORECASTING USING MACHINE LEARNING ALGORITHMS:</a:t>
            </a:r>
            <a:endParaRPr/>
          </a:p>
          <a:p>
            <a:pPr indent="0" lvl="0" marL="0" marR="0" rtl="0" algn="l">
              <a:lnSpc>
                <a:spcPct val="151015"/>
              </a:lnSpc>
              <a:spcBef>
                <a:spcPts val="0"/>
              </a:spcBef>
              <a:spcAft>
                <a:spcPts val="0"/>
              </a:spcAft>
              <a:buNone/>
            </a:pPr>
            <a:r>
              <a:t/>
            </a:r>
            <a:endParaRPr b="1" i="0" sz="3199" u="none" cap="none" strike="noStrike">
              <a:solidFill>
                <a:srgbClr val="1E1A4A"/>
              </a:solidFill>
              <a:latin typeface="Poppins"/>
              <a:ea typeface="Poppins"/>
              <a:cs typeface="Poppins"/>
              <a:sym typeface="Poppins"/>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6"/>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469" name="Google Shape;469;p36"/>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470" name="Google Shape;470;p36"/>
          <p:cNvSpPr/>
          <p:nvPr/>
        </p:nvSpPr>
        <p:spPr>
          <a:xfrm>
            <a:off x="11375644" y="-178388"/>
            <a:ext cx="8385270" cy="10287000"/>
          </a:xfrm>
          <a:custGeom>
            <a:rect b="b" l="l" r="r" t="t"/>
            <a:pathLst>
              <a:path extrusionOk="0" h="10287000" w="8385270">
                <a:moveTo>
                  <a:pt x="0" y="0"/>
                </a:moveTo>
                <a:lnTo>
                  <a:pt x="8385270" y="0"/>
                </a:lnTo>
                <a:lnTo>
                  <a:pt x="8385270" y="10287000"/>
                </a:lnTo>
                <a:lnTo>
                  <a:pt x="0" y="10287000"/>
                </a:lnTo>
                <a:lnTo>
                  <a:pt x="0" y="0"/>
                </a:lnTo>
                <a:close/>
              </a:path>
            </a:pathLst>
          </a:custGeom>
          <a:blipFill rotWithShape="1">
            <a:blip r:embed="rId4">
              <a:alphaModFix/>
            </a:blip>
            <a:stretch>
              <a:fillRect b="0" l="-5665" r="-16656" t="0"/>
            </a:stretch>
          </a:blipFill>
          <a:ln>
            <a:noFill/>
          </a:ln>
        </p:spPr>
      </p:sp>
      <p:sp>
        <p:nvSpPr>
          <p:cNvPr id="471" name="Google Shape;471;p36"/>
          <p:cNvSpPr txBox="1"/>
          <p:nvPr/>
        </p:nvSpPr>
        <p:spPr>
          <a:xfrm>
            <a:off x="236656" y="382911"/>
            <a:ext cx="7539619" cy="111123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500" u="none" cap="none" strike="noStrike">
                <a:solidFill>
                  <a:srgbClr val="1E1A4A"/>
                </a:solidFill>
                <a:latin typeface="Arial"/>
                <a:ea typeface="Arial"/>
                <a:cs typeface="Arial"/>
                <a:sym typeface="Arial"/>
              </a:rPr>
              <a:t>RELATED WORK</a:t>
            </a:r>
            <a:endParaRPr/>
          </a:p>
        </p:txBody>
      </p:sp>
      <p:sp>
        <p:nvSpPr>
          <p:cNvPr id="472" name="Google Shape;472;p36"/>
          <p:cNvSpPr/>
          <p:nvPr/>
        </p:nvSpPr>
        <p:spPr>
          <a:xfrm>
            <a:off x="571987" y="2399068"/>
            <a:ext cx="955156" cy="867998"/>
          </a:xfrm>
          <a:custGeom>
            <a:rect b="b" l="l" r="r" t="t"/>
            <a:pathLst>
              <a:path extrusionOk="0" h="867998" w="955156">
                <a:moveTo>
                  <a:pt x="0" y="0"/>
                </a:moveTo>
                <a:lnTo>
                  <a:pt x="955156" y="0"/>
                </a:lnTo>
                <a:lnTo>
                  <a:pt x="955156" y="867999"/>
                </a:lnTo>
                <a:lnTo>
                  <a:pt x="0" y="867999"/>
                </a:lnTo>
                <a:lnTo>
                  <a:pt x="0" y="0"/>
                </a:lnTo>
                <a:close/>
              </a:path>
            </a:pathLst>
          </a:custGeom>
          <a:blipFill rotWithShape="1">
            <a:blip r:embed="rId5">
              <a:alphaModFix/>
            </a:blip>
            <a:stretch>
              <a:fillRect b="0" l="0" r="0" t="0"/>
            </a:stretch>
          </a:blipFill>
          <a:ln>
            <a:noFill/>
          </a:ln>
        </p:spPr>
      </p:sp>
      <p:sp>
        <p:nvSpPr>
          <p:cNvPr id="473" name="Google Shape;473;p36"/>
          <p:cNvSpPr txBox="1"/>
          <p:nvPr/>
        </p:nvSpPr>
        <p:spPr>
          <a:xfrm>
            <a:off x="571987" y="4583796"/>
            <a:ext cx="8963531" cy="2785379"/>
          </a:xfrm>
          <a:prstGeom prst="rect">
            <a:avLst/>
          </a:prstGeom>
          <a:noFill/>
          <a:ln>
            <a:noFill/>
          </a:ln>
        </p:spPr>
        <p:txBody>
          <a:bodyPr anchorCtr="0" anchor="t" bIns="0" lIns="0" spcFirstLastPara="1" rIns="0" wrap="square" tIns="0">
            <a:spAutoFit/>
          </a:bodyPr>
          <a:lstStyle/>
          <a:p>
            <a:pPr indent="0" lvl="0" marL="0" marR="0" rtl="0" algn="l">
              <a:lnSpc>
                <a:spcPct val="159994"/>
              </a:lnSpc>
              <a:spcBef>
                <a:spcPts val="0"/>
              </a:spcBef>
              <a:spcAft>
                <a:spcPts val="0"/>
              </a:spcAft>
              <a:buNone/>
            </a:pPr>
            <a:r>
              <a:rPr b="1" i="0" lang="en-US" sz="3482" u="none" cap="none" strike="noStrike">
                <a:solidFill>
                  <a:srgbClr val="1E1A4A"/>
                </a:solidFill>
                <a:latin typeface="Roboto"/>
                <a:ea typeface="Roboto"/>
                <a:cs typeface="Roboto"/>
                <a:sym typeface="Roboto"/>
              </a:rPr>
              <a:t>Depicts a progressive conclusion on how we can use recurrent neural networks RNN in stock price forecasting.</a:t>
            </a:r>
            <a:endParaRPr/>
          </a:p>
          <a:p>
            <a:pPr indent="0" lvl="0" marL="0" marR="0" rtl="0" algn="l">
              <a:lnSpc>
                <a:spcPct val="159994"/>
              </a:lnSpc>
              <a:spcBef>
                <a:spcPts val="0"/>
              </a:spcBef>
              <a:spcAft>
                <a:spcPts val="0"/>
              </a:spcAft>
              <a:buNone/>
            </a:pPr>
            <a:r>
              <a:t/>
            </a:r>
            <a:endParaRPr b="1" i="0" sz="3482" u="none" cap="none" strike="noStrike">
              <a:solidFill>
                <a:srgbClr val="1E1A4A"/>
              </a:solidFill>
              <a:latin typeface="Roboto"/>
              <a:ea typeface="Roboto"/>
              <a:cs typeface="Roboto"/>
              <a:sym typeface="Roboto"/>
            </a:endParaRPr>
          </a:p>
        </p:txBody>
      </p:sp>
      <p:sp>
        <p:nvSpPr>
          <p:cNvPr id="474" name="Google Shape;474;p36"/>
          <p:cNvSpPr txBox="1"/>
          <p:nvPr/>
        </p:nvSpPr>
        <p:spPr>
          <a:xfrm>
            <a:off x="1792218" y="1987033"/>
            <a:ext cx="8085440" cy="2436242"/>
          </a:xfrm>
          <a:prstGeom prst="rect">
            <a:avLst/>
          </a:prstGeom>
          <a:noFill/>
          <a:ln>
            <a:noFill/>
          </a:ln>
        </p:spPr>
        <p:txBody>
          <a:bodyPr anchorCtr="0" anchor="t" bIns="0" lIns="0" spcFirstLastPara="1" rIns="0" wrap="square" tIns="0">
            <a:spAutoFit/>
          </a:bodyPr>
          <a:lstStyle/>
          <a:p>
            <a:pPr indent="0" lvl="0" marL="0" marR="0" rtl="0" algn="l">
              <a:lnSpc>
                <a:spcPct val="151015"/>
              </a:lnSpc>
              <a:spcBef>
                <a:spcPts val="0"/>
              </a:spcBef>
              <a:spcAft>
                <a:spcPts val="0"/>
              </a:spcAft>
              <a:buNone/>
            </a:pPr>
            <a:r>
              <a:rPr b="1" i="0" lang="en-US" sz="3199" u="none" cap="none" strike="noStrike">
                <a:solidFill>
                  <a:srgbClr val="1E1A4A"/>
                </a:solidFill>
                <a:latin typeface="Poppins"/>
                <a:ea typeface="Poppins"/>
                <a:cs typeface="Poppins"/>
                <a:sym typeface="Poppins"/>
              </a:rPr>
              <a:t>ANALYSIS AND PREDICTION OF STOCK MARKET TRENDS USING DEEP LEARNING:</a:t>
            </a:r>
            <a:endParaRPr/>
          </a:p>
          <a:p>
            <a:pPr indent="0" lvl="0" marL="0" marR="0" rtl="0" algn="l">
              <a:lnSpc>
                <a:spcPct val="151015"/>
              </a:lnSpc>
              <a:spcBef>
                <a:spcPts val="0"/>
              </a:spcBef>
              <a:spcAft>
                <a:spcPts val="0"/>
              </a:spcAft>
              <a:buNone/>
            </a:pPr>
            <a:r>
              <a:t/>
            </a:r>
            <a:endParaRPr b="1" i="0" sz="3199" u="none" cap="none" strike="noStrike">
              <a:solidFill>
                <a:srgbClr val="1E1A4A"/>
              </a:solidFill>
              <a:latin typeface="Poppins"/>
              <a:ea typeface="Poppins"/>
              <a:cs typeface="Poppins"/>
              <a:sym typeface="Poppins"/>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sp>
        <p:nvSpPr>
          <p:cNvPr id="480" name="Google Shape;480;p37"/>
          <p:cNvSpPr/>
          <p:nvPr/>
        </p:nvSpPr>
        <p:spPr>
          <a:xfrm>
            <a:off x="0" y="-181816"/>
            <a:ext cx="18380811" cy="11168088"/>
          </a:xfrm>
          <a:custGeom>
            <a:rect b="b" l="l" r="r" t="t"/>
            <a:pathLst>
              <a:path extrusionOk="0" h="11168088" w="18380811">
                <a:moveTo>
                  <a:pt x="0" y="0"/>
                </a:moveTo>
                <a:lnTo>
                  <a:pt x="18380811" y="0"/>
                </a:lnTo>
                <a:lnTo>
                  <a:pt x="18380811" y="11168088"/>
                </a:lnTo>
                <a:lnTo>
                  <a:pt x="0" y="11168088"/>
                </a:lnTo>
                <a:lnTo>
                  <a:pt x="0" y="0"/>
                </a:lnTo>
                <a:close/>
              </a:path>
            </a:pathLst>
          </a:custGeom>
          <a:blipFill rotWithShape="1">
            <a:blip r:embed="rId4">
              <a:alphaModFix/>
            </a:blip>
            <a:stretch>
              <a:fillRect b="0" l="0" r="0" t="0"/>
            </a:stretch>
          </a:blipFill>
          <a:ln>
            <a:noFill/>
          </a:ln>
        </p:spPr>
      </p:sp>
      <p:sp>
        <p:nvSpPr>
          <p:cNvPr id="481" name="Google Shape;481;p37"/>
          <p:cNvSpPr txBox="1"/>
          <p:nvPr/>
        </p:nvSpPr>
        <p:spPr>
          <a:xfrm>
            <a:off x="514350" y="3051175"/>
            <a:ext cx="16744950" cy="376555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b="1" i="0" lang="en-US" sz="21999" u="none" cap="none" strike="noStrike">
                <a:solidFill>
                  <a:srgbClr val="FFFFFF"/>
                </a:solidFill>
                <a:latin typeface="Montserrat"/>
                <a:ea typeface="Montserrat"/>
                <a:cs typeface="Montserrat"/>
                <a:sym typeface="Montserrat"/>
              </a:rPr>
              <a:t>Thank you!</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138" name="Google Shape;138;p4"/>
          <p:cNvSpPr txBox="1"/>
          <p:nvPr/>
        </p:nvSpPr>
        <p:spPr>
          <a:xfrm>
            <a:off x="-160720" y="2689381"/>
            <a:ext cx="13507849" cy="4116042"/>
          </a:xfrm>
          <a:prstGeom prst="rect">
            <a:avLst/>
          </a:prstGeom>
          <a:noFill/>
          <a:ln>
            <a:noFill/>
          </a:ln>
        </p:spPr>
        <p:txBody>
          <a:bodyPr anchorCtr="0" anchor="t" bIns="0" lIns="0" spcFirstLastPara="1" rIns="0" wrap="square" tIns="0">
            <a:spAutoFit/>
          </a:bodyPr>
          <a:lstStyle/>
          <a:p>
            <a:pPr indent="-359053" lvl="1" marL="718107" marR="0" rtl="0" algn="ctr">
              <a:lnSpc>
                <a:spcPct val="140030"/>
              </a:lnSpc>
              <a:spcBef>
                <a:spcPts val="0"/>
              </a:spcBef>
              <a:spcAft>
                <a:spcPts val="0"/>
              </a:spcAft>
              <a:buClr>
                <a:srgbClr val="1E1A4A"/>
              </a:buClr>
              <a:buSzPts val="3325"/>
              <a:buFont typeface="Arial"/>
              <a:buChar char="•"/>
            </a:pPr>
            <a:r>
              <a:rPr b="0" i="0" lang="en-US" sz="3325" u="none" cap="none" strike="noStrike">
                <a:solidFill>
                  <a:srgbClr val="1E1A4A"/>
                </a:solidFill>
                <a:latin typeface="Arial"/>
                <a:ea typeface="Arial"/>
                <a:cs typeface="Arial"/>
                <a:sym typeface="Arial"/>
              </a:rPr>
              <a:t>The Impact of technology on making life rapid.</a:t>
            </a:r>
            <a:endParaRPr/>
          </a:p>
          <a:p>
            <a:pPr indent="0" lvl="0" marL="0" marR="0" rtl="0" algn="ctr">
              <a:lnSpc>
                <a:spcPct val="139987"/>
              </a:lnSpc>
              <a:spcBef>
                <a:spcPts val="0"/>
              </a:spcBef>
              <a:spcAft>
                <a:spcPts val="0"/>
              </a:spcAft>
              <a:buNone/>
            </a:pPr>
            <a:r>
              <a:t/>
            </a:r>
            <a:endParaRPr b="0" i="0" sz="3325" u="none" cap="none" strike="noStrike">
              <a:solidFill>
                <a:srgbClr val="1E1A4A"/>
              </a:solidFill>
              <a:latin typeface="Arial"/>
              <a:ea typeface="Arial"/>
              <a:cs typeface="Arial"/>
              <a:sym typeface="Arial"/>
            </a:endParaRPr>
          </a:p>
          <a:p>
            <a:pPr indent="-359053" lvl="1" marL="718107" marR="0" rtl="0" algn="ctr">
              <a:lnSpc>
                <a:spcPct val="140030"/>
              </a:lnSpc>
              <a:spcBef>
                <a:spcPts val="0"/>
              </a:spcBef>
              <a:spcAft>
                <a:spcPts val="0"/>
              </a:spcAft>
              <a:buClr>
                <a:srgbClr val="1E1A4A"/>
              </a:buClr>
              <a:buSzPts val="3325"/>
              <a:buFont typeface="Arial"/>
              <a:buChar char="•"/>
            </a:pPr>
            <a:r>
              <a:rPr b="0" i="0" lang="en-US" sz="3325" u="none" cap="none" strike="noStrike">
                <a:solidFill>
                  <a:srgbClr val="1E1A4A"/>
                </a:solidFill>
                <a:latin typeface="Arial"/>
                <a:ea typeface="Arial"/>
                <a:cs typeface="Arial"/>
                <a:sym typeface="Arial"/>
              </a:rPr>
              <a:t>The fear of Time-consuming and Complexity in Stocks Market.</a:t>
            </a:r>
            <a:endParaRPr/>
          </a:p>
          <a:p>
            <a:pPr indent="0" lvl="0" marL="0" marR="0" rtl="0" algn="ctr">
              <a:lnSpc>
                <a:spcPct val="139987"/>
              </a:lnSpc>
              <a:spcBef>
                <a:spcPts val="0"/>
              </a:spcBef>
              <a:spcAft>
                <a:spcPts val="0"/>
              </a:spcAft>
              <a:buNone/>
            </a:pPr>
            <a:r>
              <a:t/>
            </a:r>
            <a:endParaRPr b="0" i="0" sz="3325" u="none" cap="none" strike="noStrike">
              <a:solidFill>
                <a:srgbClr val="1E1A4A"/>
              </a:solidFill>
              <a:latin typeface="Arial"/>
              <a:ea typeface="Arial"/>
              <a:cs typeface="Arial"/>
              <a:sym typeface="Arial"/>
            </a:endParaRPr>
          </a:p>
          <a:p>
            <a:pPr indent="-359053" lvl="1" marL="718107" marR="0" rtl="0" algn="ctr">
              <a:lnSpc>
                <a:spcPct val="140030"/>
              </a:lnSpc>
              <a:spcBef>
                <a:spcPts val="0"/>
              </a:spcBef>
              <a:spcAft>
                <a:spcPts val="0"/>
              </a:spcAft>
              <a:buClr>
                <a:srgbClr val="1E1A4A"/>
              </a:buClr>
              <a:buSzPts val="3325"/>
              <a:buFont typeface="Arial"/>
              <a:buChar char="•"/>
            </a:pPr>
            <a:r>
              <a:rPr b="0" i="0" lang="en-US" sz="3325" u="none" cap="none" strike="noStrike">
                <a:solidFill>
                  <a:srgbClr val="1E1A4A"/>
                </a:solidFill>
                <a:latin typeface="Arial"/>
                <a:ea typeface="Arial"/>
                <a:cs typeface="Arial"/>
                <a:sym typeface="Arial"/>
              </a:rPr>
              <a:t>Making it easy and simple for user to keep tracking Stocks.</a:t>
            </a:r>
            <a:endParaRPr/>
          </a:p>
          <a:p>
            <a:pPr indent="0" lvl="0" marL="0" marR="0" rtl="0" algn="ctr">
              <a:lnSpc>
                <a:spcPct val="139987"/>
              </a:lnSpc>
              <a:spcBef>
                <a:spcPts val="0"/>
              </a:spcBef>
              <a:spcAft>
                <a:spcPts val="0"/>
              </a:spcAft>
              <a:buNone/>
            </a:pPr>
            <a:r>
              <a:t/>
            </a:r>
            <a:endParaRPr b="0" i="0" sz="3325" u="none" cap="none" strike="noStrike">
              <a:solidFill>
                <a:srgbClr val="1E1A4A"/>
              </a:solidFill>
              <a:latin typeface="Arial"/>
              <a:ea typeface="Arial"/>
              <a:cs typeface="Arial"/>
              <a:sym typeface="Arial"/>
            </a:endParaRPr>
          </a:p>
          <a:p>
            <a:pPr indent="-359053" lvl="1" marL="718107" marR="0" rtl="0" algn="ctr">
              <a:lnSpc>
                <a:spcPct val="140030"/>
              </a:lnSpc>
              <a:spcBef>
                <a:spcPts val="0"/>
              </a:spcBef>
              <a:spcAft>
                <a:spcPts val="0"/>
              </a:spcAft>
              <a:buClr>
                <a:srgbClr val="1E1A4A"/>
              </a:buClr>
              <a:buSzPts val="3325"/>
              <a:buFont typeface="Arial"/>
              <a:buChar char="•"/>
            </a:pPr>
            <a:r>
              <a:rPr b="0" i="0" lang="en-US" sz="3325" u="none" cap="none" strike="noStrike">
                <a:solidFill>
                  <a:srgbClr val="1E1A4A"/>
                </a:solidFill>
                <a:latin typeface="Arial"/>
                <a:ea typeface="Arial"/>
                <a:cs typeface="Arial"/>
                <a:sym typeface="Arial"/>
              </a:rPr>
              <a:t>Maintaining the all essential Analysis for Investors.</a:t>
            </a:r>
            <a:endParaRPr/>
          </a:p>
        </p:txBody>
      </p:sp>
      <p:sp>
        <p:nvSpPr>
          <p:cNvPr id="139" name="Google Shape;139;p4"/>
          <p:cNvSpPr/>
          <p:nvPr/>
        </p:nvSpPr>
        <p:spPr>
          <a:xfrm>
            <a:off x="12324226" y="5607572"/>
            <a:ext cx="6974638" cy="4679428"/>
          </a:xfrm>
          <a:custGeom>
            <a:rect b="b" l="l" r="r" t="t"/>
            <a:pathLst>
              <a:path extrusionOk="0" h="4679428" w="6974638">
                <a:moveTo>
                  <a:pt x="0" y="0"/>
                </a:moveTo>
                <a:lnTo>
                  <a:pt x="6974638" y="0"/>
                </a:lnTo>
                <a:lnTo>
                  <a:pt x="6974638" y="4679428"/>
                </a:lnTo>
                <a:lnTo>
                  <a:pt x="0" y="4679428"/>
                </a:lnTo>
                <a:lnTo>
                  <a:pt x="0" y="0"/>
                </a:lnTo>
                <a:close/>
              </a:path>
            </a:pathLst>
          </a:custGeom>
          <a:blipFill rotWithShape="1">
            <a:blip r:embed="rId4">
              <a:alphaModFix/>
            </a:blip>
            <a:stretch>
              <a:fillRect b="0" l="-717" r="0" t="0"/>
            </a:stretch>
          </a:blipFill>
          <a:ln>
            <a:noFill/>
          </a:ln>
        </p:spPr>
      </p:sp>
      <p:sp>
        <p:nvSpPr>
          <p:cNvPr id="140" name="Google Shape;140;p4"/>
          <p:cNvSpPr txBox="1"/>
          <p:nvPr/>
        </p:nvSpPr>
        <p:spPr>
          <a:xfrm>
            <a:off x="-487764" y="373380"/>
            <a:ext cx="9304720" cy="117729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INTRODUCTION</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5"/>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146" name="Google Shape;146;p5"/>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147" name="Google Shape;147;p5"/>
          <p:cNvSpPr/>
          <p:nvPr/>
        </p:nvSpPr>
        <p:spPr>
          <a:xfrm>
            <a:off x="11494669" y="5725424"/>
            <a:ext cx="5663053" cy="4118224"/>
          </a:xfrm>
          <a:custGeom>
            <a:rect b="b" l="l" r="r" t="t"/>
            <a:pathLst>
              <a:path extrusionOk="0" h="4118224" w="5663053">
                <a:moveTo>
                  <a:pt x="0" y="0"/>
                </a:moveTo>
                <a:lnTo>
                  <a:pt x="5663053" y="0"/>
                </a:lnTo>
                <a:lnTo>
                  <a:pt x="5663053" y="4118223"/>
                </a:lnTo>
                <a:lnTo>
                  <a:pt x="0" y="4118223"/>
                </a:lnTo>
                <a:lnTo>
                  <a:pt x="0" y="0"/>
                </a:lnTo>
                <a:close/>
              </a:path>
            </a:pathLst>
          </a:custGeom>
          <a:blipFill rotWithShape="1">
            <a:blip r:embed="rId4">
              <a:alphaModFix/>
            </a:blip>
            <a:stretch>
              <a:fillRect b="-16292" l="0" r="0" t="0"/>
            </a:stretch>
          </a:blipFill>
          <a:ln>
            <a:noFill/>
          </a:ln>
        </p:spPr>
      </p:sp>
      <p:sp>
        <p:nvSpPr>
          <p:cNvPr id="148" name="Google Shape;148;p5"/>
          <p:cNvSpPr txBox="1"/>
          <p:nvPr/>
        </p:nvSpPr>
        <p:spPr>
          <a:xfrm>
            <a:off x="-1349972" y="711035"/>
            <a:ext cx="9304720" cy="117729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 OBJECTIVES</a:t>
            </a:r>
            <a:endParaRPr/>
          </a:p>
        </p:txBody>
      </p:sp>
      <p:sp>
        <p:nvSpPr>
          <p:cNvPr id="149" name="Google Shape;149;p5"/>
          <p:cNvSpPr txBox="1"/>
          <p:nvPr/>
        </p:nvSpPr>
        <p:spPr>
          <a:xfrm>
            <a:off x="0" y="2376099"/>
            <a:ext cx="8169783" cy="537845"/>
          </a:xfrm>
          <a:prstGeom prst="rect">
            <a:avLst/>
          </a:prstGeom>
          <a:noFill/>
          <a:ln>
            <a:noFill/>
          </a:ln>
        </p:spPr>
        <p:txBody>
          <a:bodyPr anchorCtr="0" anchor="t" bIns="0" lIns="0" spcFirstLastPara="1" rIns="0" wrap="square" tIns="0">
            <a:spAutoFit/>
          </a:bodyPr>
          <a:lstStyle/>
          <a:p>
            <a:pPr indent="-345439" lvl="1" marL="690881" marR="0" rtl="0" algn="ctr">
              <a:lnSpc>
                <a:spcPct val="140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Providing a good and useful Analysis.</a:t>
            </a:r>
            <a:endParaRPr/>
          </a:p>
        </p:txBody>
      </p:sp>
      <p:sp>
        <p:nvSpPr>
          <p:cNvPr id="150" name="Google Shape;150;p5"/>
          <p:cNvSpPr txBox="1"/>
          <p:nvPr/>
        </p:nvSpPr>
        <p:spPr>
          <a:xfrm>
            <a:off x="0" y="3285419"/>
            <a:ext cx="11978134" cy="537845"/>
          </a:xfrm>
          <a:prstGeom prst="rect">
            <a:avLst/>
          </a:prstGeom>
          <a:noFill/>
          <a:ln>
            <a:noFill/>
          </a:ln>
        </p:spPr>
        <p:txBody>
          <a:bodyPr anchorCtr="0" anchor="t" bIns="0" lIns="0" spcFirstLastPara="1" rIns="0" wrap="square" tIns="0">
            <a:spAutoFit/>
          </a:bodyPr>
          <a:lstStyle/>
          <a:p>
            <a:pPr indent="-345439" lvl="1" marL="690881" marR="0" rtl="0" algn="ctr">
              <a:lnSpc>
                <a:spcPct val="140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Making a Reliable Model that can Predict the Stock Price.</a:t>
            </a:r>
            <a:endParaRPr/>
          </a:p>
        </p:txBody>
      </p:sp>
      <p:sp>
        <p:nvSpPr>
          <p:cNvPr id="151" name="Google Shape;151;p5"/>
          <p:cNvSpPr txBox="1"/>
          <p:nvPr/>
        </p:nvSpPr>
        <p:spPr>
          <a:xfrm>
            <a:off x="0" y="4192534"/>
            <a:ext cx="12901017" cy="537845"/>
          </a:xfrm>
          <a:prstGeom prst="rect">
            <a:avLst/>
          </a:prstGeom>
          <a:noFill/>
          <a:ln>
            <a:noFill/>
          </a:ln>
        </p:spPr>
        <p:txBody>
          <a:bodyPr anchorCtr="0" anchor="t" bIns="0" lIns="0" spcFirstLastPara="1" rIns="0" wrap="square" tIns="0">
            <a:spAutoFit/>
          </a:bodyPr>
          <a:lstStyle/>
          <a:p>
            <a:pPr indent="-345439" lvl="1" marL="690881" marR="0" rtl="0" algn="ctr">
              <a:lnSpc>
                <a:spcPct val="140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Evaluating the model and getting the Optimal accuracy score.</a:t>
            </a:r>
            <a:endParaRPr/>
          </a:p>
        </p:txBody>
      </p:sp>
      <p:sp>
        <p:nvSpPr>
          <p:cNvPr id="152" name="Google Shape;152;p5"/>
          <p:cNvSpPr txBox="1"/>
          <p:nvPr/>
        </p:nvSpPr>
        <p:spPr>
          <a:xfrm>
            <a:off x="0" y="5187579"/>
            <a:ext cx="14326195" cy="537845"/>
          </a:xfrm>
          <a:prstGeom prst="rect">
            <a:avLst/>
          </a:prstGeom>
          <a:noFill/>
          <a:ln>
            <a:noFill/>
          </a:ln>
        </p:spPr>
        <p:txBody>
          <a:bodyPr anchorCtr="0" anchor="t" bIns="0" lIns="0" spcFirstLastPara="1" rIns="0" wrap="square" tIns="0">
            <a:spAutoFit/>
          </a:bodyPr>
          <a:lstStyle/>
          <a:p>
            <a:pPr indent="-345439" lvl="1" marL="690881" marR="0" rtl="0" algn="ctr">
              <a:lnSpc>
                <a:spcPct val="140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Alert the user before significant Increasing or Decreasing in the Price</a:t>
            </a:r>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A4A"/>
        </a:solidFill>
      </p:bgPr>
    </p:bg>
    <p:spTree>
      <p:nvGrpSpPr>
        <p:cNvPr id="156" name="Shape 156"/>
        <p:cNvGrpSpPr/>
        <p:nvPr/>
      </p:nvGrpSpPr>
      <p:grpSpPr>
        <a:xfrm>
          <a:off x="0" y="0"/>
          <a:ext cx="0" cy="0"/>
          <a:chOff x="0" y="0"/>
          <a:chExt cx="0" cy="0"/>
        </a:xfrm>
      </p:grpSpPr>
      <p:sp>
        <p:nvSpPr>
          <p:cNvPr id="157" name="Google Shape;157;p6"/>
          <p:cNvSpPr/>
          <p:nvPr/>
        </p:nvSpPr>
        <p:spPr>
          <a:xfrm>
            <a:off x="9651961" y="1339830"/>
            <a:ext cx="7607339" cy="7607339"/>
          </a:xfrm>
          <a:custGeom>
            <a:rect b="b" l="l" r="r" t="t"/>
            <a:pathLst>
              <a:path extrusionOk="0" h="7607339" w="7607339">
                <a:moveTo>
                  <a:pt x="0" y="0"/>
                </a:moveTo>
                <a:lnTo>
                  <a:pt x="7607339" y="0"/>
                </a:lnTo>
                <a:lnTo>
                  <a:pt x="7607339" y="7607340"/>
                </a:lnTo>
                <a:lnTo>
                  <a:pt x="0" y="7607340"/>
                </a:lnTo>
                <a:lnTo>
                  <a:pt x="0" y="0"/>
                </a:lnTo>
                <a:close/>
              </a:path>
            </a:pathLst>
          </a:custGeom>
          <a:blipFill rotWithShape="1">
            <a:blip r:embed="rId3">
              <a:alphaModFix/>
            </a:blip>
            <a:stretch>
              <a:fillRect b="0" l="0" r="0" t="0"/>
            </a:stretch>
          </a:blipFill>
          <a:ln>
            <a:noFill/>
          </a:ln>
        </p:spPr>
      </p:sp>
      <p:sp>
        <p:nvSpPr>
          <p:cNvPr id="158" name="Google Shape;158;p6"/>
          <p:cNvSpPr txBox="1"/>
          <p:nvPr/>
        </p:nvSpPr>
        <p:spPr>
          <a:xfrm>
            <a:off x="347241" y="3521712"/>
            <a:ext cx="9304720" cy="307212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800" u="none" cap="none" strike="noStrike">
                <a:solidFill>
                  <a:srgbClr val="FFFFFF"/>
                </a:solidFill>
                <a:latin typeface="Arial"/>
                <a:ea typeface="Arial"/>
                <a:cs typeface="Arial"/>
                <a:sym typeface="Arial"/>
              </a:rPr>
              <a:t>PROJECT</a:t>
            </a:r>
            <a:endParaRPr/>
          </a:p>
          <a:p>
            <a:pPr indent="0" lvl="0" marL="0" marR="0" rtl="0" algn="ctr">
              <a:lnSpc>
                <a:spcPct val="140000"/>
              </a:lnSpc>
              <a:spcBef>
                <a:spcPts val="0"/>
              </a:spcBef>
              <a:spcAft>
                <a:spcPts val="0"/>
              </a:spcAft>
              <a:buNone/>
            </a:pPr>
            <a:r>
              <a:rPr b="0" i="0" lang="en-US" sz="8800" u="none" cap="none" strike="noStrike">
                <a:solidFill>
                  <a:srgbClr val="FFFFFF"/>
                </a:solidFill>
                <a:latin typeface="Arial"/>
                <a:ea typeface="Arial"/>
                <a:cs typeface="Arial"/>
                <a:sym typeface="Arial"/>
              </a:rPr>
              <a:t>STEPS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7"/>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164" name="Google Shape;164;p7"/>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165" name="Google Shape;165;p7"/>
          <p:cNvSpPr/>
          <p:nvPr/>
        </p:nvSpPr>
        <p:spPr>
          <a:xfrm>
            <a:off x="880613" y="142675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166" name="Google Shape;166;p7"/>
          <p:cNvSpPr txBox="1"/>
          <p:nvPr/>
        </p:nvSpPr>
        <p:spPr>
          <a:xfrm>
            <a:off x="-87504" y="2675094"/>
            <a:ext cx="17001214" cy="6338570"/>
          </a:xfrm>
          <a:prstGeom prst="rect">
            <a:avLst/>
          </a:prstGeom>
          <a:noFill/>
          <a:ln>
            <a:noFill/>
          </a:ln>
        </p:spPr>
        <p:txBody>
          <a:bodyPr anchorCtr="0" anchor="t" bIns="0" lIns="0" spcFirstLastPara="1" rIns="0" wrap="square" tIns="0">
            <a:spAutoFit/>
          </a:bodyPr>
          <a:lstStyle/>
          <a:p>
            <a:pPr indent="-345439" lvl="1" marL="690881" marR="0" rtl="0" algn="l">
              <a:lnSpc>
                <a:spcPct val="140000"/>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Data Collection</a:t>
            </a:r>
            <a:endParaRPr/>
          </a:p>
          <a:p>
            <a:pPr indent="-460587" lvl="2" marL="1381761" marR="0" rtl="0" algn="l">
              <a:lnSpc>
                <a:spcPct val="175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Data collection is a critical step in creating an accurate machine learning model. We gathered historical stock market data for Egyptian companies from Investing.com, including prices and volumes. The companies included are:</a:t>
            </a:r>
            <a:endParaRPr/>
          </a:p>
          <a:p>
            <a:pPr indent="0" lvl="0" marL="0" marR="0" rtl="0" algn="l">
              <a:lnSpc>
                <a:spcPct val="79000"/>
              </a:lnSpc>
              <a:spcBef>
                <a:spcPts val="0"/>
              </a:spcBef>
              <a:spcAft>
                <a:spcPts val="0"/>
              </a:spcAft>
              <a:buNone/>
            </a:pPr>
            <a:r>
              <a:t/>
            </a:r>
            <a:endParaRPr b="0" i="0" sz="3200" u="none" cap="none" strike="noStrike">
              <a:solidFill>
                <a:srgbClr val="1E1A4A"/>
              </a:solidFill>
              <a:latin typeface="Arial"/>
              <a:ea typeface="Arial"/>
              <a:cs typeface="Arial"/>
              <a:sym typeface="Arial"/>
            </a:endParaRPr>
          </a:p>
          <a:p>
            <a:pPr indent="-518160" lvl="3" marL="2072642" marR="0" rtl="0" algn="l">
              <a:lnSpc>
                <a:spcPct val="140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ABUK (Abu Qir Fertilizers)</a:t>
            </a:r>
            <a:endParaRPr/>
          </a:p>
          <a:p>
            <a:pPr indent="-518160" lvl="3" marL="2072642" marR="0" rtl="0" algn="l">
              <a:lnSpc>
                <a:spcPct val="140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MFPC (Misr Fertilizers Production Co)</a:t>
            </a:r>
            <a:endParaRPr/>
          </a:p>
          <a:p>
            <a:pPr indent="-518160" lvl="3" marL="2072642" marR="0" rtl="0" algn="l">
              <a:lnSpc>
                <a:spcPct val="140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EGAL (Egypt Aluminum)</a:t>
            </a:r>
            <a:endParaRPr/>
          </a:p>
          <a:p>
            <a:pPr indent="-518160" lvl="3" marL="2072642" marR="0" rtl="0" algn="l">
              <a:lnSpc>
                <a:spcPct val="140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AXPH (Alexandria Pharmaceuticals)</a:t>
            </a:r>
            <a:endParaRPr/>
          </a:p>
          <a:p>
            <a:pPr indent="-518160" lvl="3" marL="2072642" marR="0" rtl="0" algn="l">
              <a:lnSpc>
                <a:spcPct val="140000"/>
              </a:lnSpc>
              <a:spcBef>
                <a:spcPts val="0"/>
              </a:spcBef>
              <a:spcAft>
                <a:spcPts val="0"/>
              </a:spcAft>
              <a:buClr>
                <a:srgbClr val="1E1A4A"/>
              </a:buClr>
              <a:buSzPts val="3200"/>
              <a:buFont typeface="Arial"/>
              <a:buChar char="￭"/>
            </a:pPr>
            <a:r>
              <a:rPr b="0" i="0" lang="en-US" sz="3200" u="none" cap="none" strike="noStrike">
                <a:solidFill>
                  <a:srgbClr val="1E1A4A"/>
                </a:solidFill>
                <a:latin typeface="Arial"/>
                <a:ea typeface="Arial"/>
                <a:cs typeface="Arial"/>
                <a:sym typeface="Arial"/>
              </a:rPr>
              <a:t>ESRS (Ezz Steel)</a:t>
            </a:r>
            <a:endParaRPr/>
          </a:p>
          <a:p>
            <a:pPr indent="0" lvl="0" marL="0" marR="0" rtl="0" algn="l">
              <a:lnSpc>
                <a:spcPct val="140000"/>
              </a:lnSpc>
              <a:spcBef>
                <a:spcPts val="0"/>
              </a:spcBef>
              <a:spcAft>
                <a:spcPts val="0"/>
              </a:spcAft>
              <a:buNone/>
            </a:pPr>
            <a:r>
              <a:t/>
            </a:r>
            <a:endParaRPr b="0" i="0" sz="3200" u="none" cap="none" strike="noStrike">
              <a:solidFill>
                <a:srgbClr val="1E1A4A"/>
              </a:solidFill>
              <a:latin typeface="Arial"/>
              <a:ea typeface="Arial"/>
              <a:cs typeface="Arial"/>
              <a:sym typeface="Arial"/>
            </a:endParaRPr>
          </a:p>
        </p:txBody>
      </p:sp>
      <p:sp>
        <p:nvSpPr>
          <p:cNvPr id="167" name="Google Shape;167;p7"/>
          <p:cNvSpPr/>
          <p:nvPr/>
        </p:nvSpPr>
        <p:spPr>
          <a:xfrm>
            <a:off x="12754579" y="4753579"/>
            <a:ext cx="5533421" cy="5533421"/>
          </a:xfrm>
          <a:custGeom>
            <a:rect b="b" l="l" r="r" t="t"/>
            <a:pathLst>
              <a:path extrusionOk="0" h="5533421" w="5533421">
                <a:moveTo>
                  <a:pt x="0" y="0"/>
                </a:moveTo>
                <a:lnTo>
                  <a:pt x="5533421" y="0"/>
                </a:lnTo>
                <a:lnTo>
                  <a:pt x="5533421" y="5533421"/>
                </a:lnTo>
                <a:lnTo>
                  <a:pt x="0" y="5533421"/>
                </a:lnTo>
                <a:lnTo>
                  <a:pt x="0" y="0"/>
                </a:lnTo>
                <a:close/>
              </a:path>
            </a:pathLst>
          </a:custGeom>
          <a:blipFill rotWithShape="1">
            <a:blip r:embed="rId5">
              <a:alphaModFix/>
            </a:blip>
            <a:stretch>
              <a:fillRect b="0" l="0" r="0" t="0"/>
            </a:stretch>
          </a:blipFill>
          <a:ln>
            <a:noFill/>
          </a:ln>
        </p:spPr>
      </p:sp>
      <p:sp>
        <p:nvSpPr>
          <p:cNvPr id="168" name="Google Shape;168;p7"/>
          <p:cNvSpPr txBox="1"/>
          <p:nvPr/>
        </p:nvSpPr>
        <p:spPr>
          <a:xfrm>
            <a:off x="-71553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169" name="Google Shape;169;p7"/>
          <p:cNvSpPr txBox="1"/>
          <p:nvPr/>
        </p:nvSpPr>
        <p:spPr>
          <a:xfrm>
            <a:off x="612462" y="1252055"/>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8"/>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175" name="Google Shape;175;p8"/>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176" name="Google Shape;176;p8"/>
          <p:cNvSpPr/>
          <p:nvPr/>
        </p:nvSpPr>
        <p:spPr>
          <a:xfrm>
            <a:off x="880613" y="142675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177" name="Google Shape;177;p8"/>
          <p:cNvSpPr txBox="1"/>
          <p:nvPr/>
        </p:nvSpPr>
        <p:spPr>
          <a:xfrm>
            <a:off x="-71553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178" name="Google Shape;178;p8"/>
          <p:cNvSpPr txBox="1"/>
          <p:nvPr/>
        </p:nvSpPr>
        <p:spPr>
          <a:xfrm>
            <a:off x="612462" y="1252055"/>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179" name="Google Shape;179;p8"/>
          <p:cNvSpPr txBox="1"/>
          <p:nvPr/>
        </p:nvSpPr>
        <p:spPr>
          <a:xfrm>
            <a:off x="-11244" y="3212401"/>
            <a:ext cx="17200856" cy="6045899"/>
          </a:xfrm>
          <a:prstGeom prst="rect">
            <a:avLst/>
          </a:prstGeom>
          <a:noFill/>
          <a:ln>
            <a:noFill/>
          </a:ln>
        </p:spPr>
        <p:txBody>
          <a:bodyPr anchorCtr="0" anchor="t" bIns="0" lIns="0" spcFirstLastPara="1" rIns="0" wrap="square" tIns="0">
            <a:spAutoFit/>
          </a:bodyPr>
          <a:lstStyle/>
          <a:p>
            <a:pPr indent="-334644" lvl="1" marL="669289" marR="0" rtl="0" algn="l">
              <a:lnSpc>
                <a:spcPct val="209035"/>
              </a:lnSpc>
              <a:spcBef>
                <a:spcPts val="0"/>
              </a:spcBef>
              <a:spcAft>
                <a:spcPts val="0"/>
              </a:spcAft>
              <a:buClr>
                <a:srgbClr val="1E1A4A"/>
              </a:buClr>
              <a:buSzPts val="3099"/>
              <a:buFont typeface="Arial"/>
              <a:buChar char="•"/>
            </a:pPr>
            <a:r>
              <a:rPr b="0" i="0" lang="en-US" sz="3099" u="none" cap="none" strike="noStrike">
                <a:solidFill>
                  <a:srgbClr val="1E1A4A"/>
                </a:solidFill>
                <a:latin typeface="Arial"/>
                <a:ea typeface="Arial"/>
                <a:cs typeface="Arial"/>
                <a:sym typeface="Arial"/>
              </a:rPr>
              <a:t>Data Preprocessing</a:t>
            </a:r>
            <a:endParaRPr/>
          </a:p>
          <a:p>
            <a:pPr indent="-446194" lvl="2" marL="1338582" marR="0" rtl="0" algn="l">
              <a:lnSpc>
                <a:spcPct val="140000"/>
              </a:lnSpc>
              <a:spcBef>
                <a:spcPts val="0"/>
              </a:spcBef>
              <a:spcAft>
                <a:spcPts val="0"/>
              </a:spcAft>
              <a:buClr>
                <a:srgbClr val="1E1A4A"/>
              </a:buClr>
              <a:buSzPts val="3100"/>
              <a:buFont typeface="Arial"/>
              <a:buChar char="⚬"/>
            </a:pPr>
            <a:r>
              <a:rPr b="0" i="0" lang="en-US" sz="3100" u="none" cap="none" strike="noStrike">
                <a:solidFill>
                  <a:srgbClr val="1E1A4A"/>
                </a:solidFill>
                <a:latin typeface="Arial"/>
                <a:ea typeface="Arial"/>
                <a:cs typeface="Arial"/>
                <a:sym typeface="Arial"/>
              </a:rPr>
              <a:t>Data preprocessing is essential for developing efficient machine learning models. Key techniques used in financial risk assessment include:</a:t>
            </a:r>
            <a:endParaRPr/>
          </a:p>
          <a:p>
            <a:pPr indent="0" lvl="0" marL="0" marR="0" rtl="0" algn="l">
              <a:lnSpc>
                <a:spcPct val="140000"/>
              </a:lnSpc>
              <a:spcBef>
                <a:spcPts val="0"/>
              </a:spcBef>
              <a:spcAft>
                <a:spcPts val="0"/>
              </a:spcAft>
              <a:buNone/>
            </a:pPr>
            <a:r>
              <a:t/>
            </a:r>
            <a:endParaRPr b="0" i="0" sz="3100" u="none" cap="none" strike="noStrike">
              <a:solidFill>
                <a:srgbClr val="1E1A4A"/>
              </a:solidFill>
              <a:latin typeface="Arial"/>
              <a:ea typeface="Arial"/>
              <a:cs typeface="Arial"/>
              <a:sym typeface="Arial"/>
            </a:endParaRPr>
          </a:p>
          <a:p>
            <a:pPr indent="-446194" lvl="2" marL="1338582" marR="0" rtl="0" algn="l">
              <a:lnSpc>
                <a:spcPct val="181000"/>
              </a:lnSpc>
              <a:spcBef>
                <a:spcPts val="0"/>
              </a:spcBef>
              <a:spcAft>
                <a:spcPts val="0"/>
              </a:spcAft>
              <a:buClr>
                <a:srgbClr val="1E1A4A"/>
              </a:buClr>
              <a:buSzPts val="3100"/>
              <a:buFont typeface="Arial"/>
              <a:buChar char="⚬"/>
            </a:pPr>
            <a:r>
              <a:rPr b="0" i="0" lang="en-US" sz="3100" u="none" cap="none" strike="noStrike">
                <a:solidFill>
                  <a:srgbClr val="1E1A4A"/>
                </a:solidFill>
                <a:latin typeface="Arial"/>
                <a:ea typeface="Arial"/>
                <a:cs typeface="Arial"/>
                <a:sym typeface="Arial"/>
              </a:rPr>
              <a:t>Data Cleaning</a:t>
            </a:r>
            <a:endParaRPr/>
          </a:p>
          <a:p>
            <a:pPr indent="-501968" lvl="3" marL="2007873" marR="0" rtl="0" algn="l">
              <a:lnSpc>
                <a:spcPct val="159000"/>
              </a:lnSpc>
              <a:spcBef>
                <a:spcPts val="0"/>
              </a:spcBef>
              <a:spcAft>
                <a:spcPts val="0"/>
              </a:spcAft>
              <a:buClr>
                <a:srgbClr val="1E1A4A"/>
              </a:buClr>
              <a:buSzPts val="3100"/>
              <a:buFont typeface="Arial"/>
              <a:buChar char="￭"/>
            </a:pPr>
            <a:r>
              <a:rPr b="0" i="0" lang="en-US" sz="3100" u="none" cap="none" strike="noStrike">
                <a:solidFill>
                  <a:srgbClr val="1E1A4A"/>
                </a:solidFill>
                <a:latin typeface="Arial"/>
                <a:ea typeface="Arial"/>
                <a:cs typeface="Arial"/>
                <a:sym typeface="Arial"/>
              </a:rPr>
              <a:t>Imputing Missing Values: Ensuring the model can use all available data by filling in missing values using the forward fill method.</a:t>
            </a:r>
            <a:endParaRPr/>
          </a:p>
          <a:p>
            <a:pPr indent="-501968" lvl="3" marL="2007873" marR="0" rtl="0" algn="l">
              <a:lnSpc>
                <a:spcPct val="141000"/>
              </a:lnSpc>
              <a:spcBef>
                <a:spcPts val="0"/>
              </a:spcBef>
              <a:spcAft>
                <a:spcPts val="0"/>
              </a:spcAft>
              <a:buClr>
                <a:srgbClr val="1E1A4A"/>
              </a:buClr>
              <a:buSzPts val="3100"/>
              <a:buFont typeface="Arial"/>
              <a:buChar char="￭"/>
            </a:pPr>
            <a:r>
              <a:rPr b="0" i="0" lang="en-US" sz="3100" u="none" cap="none" strike="noStrike">
                <a:solidFill>
                  <a:srgbClr val="1E1A4A"/>
                </a:solidFill>
                <a:latin typeface="Arial"/>
                <a:ea typeface="Arial"/>
                <a:cs typeface="Arial"/>
                <a:sym typeface="Arial"/>
              </a:rPr>
              <a:t>Handling Outliers: Outliers, which deviate significantly from the rest of the data, are carefully managed due to the sensitivity of stock market data.</a:t>
            </a:r>
            <a:endParaRPr/>
          </a:p>
          <a:p>
            <a:pPr indent="0" lvl="0" marL="0" marR="0" rtl="0" algn="l">
              <a:lnSpc>
                <a:spcPct val="130967"/>
              </a:lnSpc>
              <a:spcBef>
                <a:spcPts val="0"/>
              </a:spcBef>
              <a:spcAft>
                <a:spcPts val="0"/>
              </a:spcAft>
              <a:buNone/>
            </a:pPr>
            <a:r>
              <a:t/>
            </a:r>
            <a:endParaRPr b="0" i="0" sz="3100" u="none" cap="none" strike="noStrike">
              <a:solidFill>
                <a:srgbClr val="1E1A4A"/>
              </a:solidFill>
              <a:latin typeface="Arial"/>
              <a:ea typeface="Arial"/>
              <a:cs typeface="Arial"/>
              <a:sym typeface="Aria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9"/>
          <p:cNvSpPr/>
          <p:nvPr/>
        </p:nvSpPr>
        <p:spPr>
          <a:xfrm rot="-5400000">
            <a:off x="0" y="8446737"/>
            <a:ext cx="2099131" cy="2099131"/>
          </a:xfrm>
          <a:custGeom>
            <a:rect b="b" l="l" r="r" t="t"/>
            <a:pathLst>
              <a:path extrusionOk="0" h="2099131" w="2099131">
                <a:moveTo>
                  <a:pt x="0" y="0"/>
                </a:moveTo>
                <a:lnTo>
                  <a:pt x="2099131" y="0"/>
                </a:lnTo>
                <a:lnTo>
                  <a:pt x="2099131" y="2099131"/>
                </a:lnTo>
                <a:lnTo>
                  <a:pt x="0" y="2099131"/>
                </a:lnTo>
                <a:lnTo>
                  <a:pt x="0" y="0"/>
                </a:lnTo>
                <a:close/>
              </a:path>
            </a:pathLst>
          </a:custGeom>
          <a:blipFill rotWithShape="1">
            <a:blip r:embed="rId3">
              <a:alphaModFix/>
            </a:blip>
            <a:stretch>
              <a:fillRect b="0" l="0" r="0" t="0"/>
            </a:stretch>
          </a:blipFill>
          <a:ln>
            <a:noFill/>
          </a:ln>
        </p:spPr>
      </p:sp>
      <p:sp>
        <p:nvSpPr>
          <p:cNvPr id="185" name="Google Shape;185;p9"/>
          <p:cNvSpPr/>
          <p:nvPr/>
        </p:nvSpPr>
        <p:spPr>
          <a:xfrm rot="5400000">
            <a:off x="15025427" y="-521929"/>
            <a:ext cx="3776568" cy="3776568"/>
          </a:xfrm>
          <a:custGeom>
            <a:rect b="b" l="l" r="r" t="t"/>
            <a:pathLst>
              <a:path extrusionOk="0" h="3776568" w="3776568">
                <a:moveTo>
                  <a:pt x="0" y="0"/>
                </a:moveTo>
                <a:lnTo>
                  <a:pt x="3776568" y="0"/>
                </a:lnTo>
                <a:lnTo>
                  <a:pt x="3776568" y="3776568"/>
                </a:lnTo>
                <a:lnTo>
                  <a:pt x="0" y="3776568"/>
                </a:lnTo>
                <a:lnTo>
                  <a:pt x="0" y="0"/>
                </a:lnTo>
                <a:close/>
              </a:path>
            </a:pathLst>
          </a:custGeom>
          <a:blipFill rotWithShape="1">
            <a:blip r:embed="rId3">
              <a:alphaModFix/>
            </a:blip>
            <a:stretch>
              <a:fillRect b="0" l="0" r="0" t="0"/>
            </a:stretch>
          </a:blipFill>
          <a:ln>
            <a:noFill/>
          </a:ln>
        </p:spPr>
      </p:sp>
      <p:sp>
        <p:nvSpPr>
          <p:cNvPr id="186" name="Google Shape;186;p9"/>
          <p:cNvSpPr/>
          <p:nvPr/>
        </p:nvSpPr>
        <p:spPr>
          <a:xfrm>
            <a:off x="880613" y="1426757"/>
            <a:ext cx="812345" cy="812345"/>
          </a:xfrm>
          <a:custGeom>
            <a:rect b="b" l="l" r="r" t="t"/>
            <a:pathLst>
              <a:path extrusionOk="0" h="812345" w="812345">
                <a:moveTo>
                  <a:pt x="0" y="0"/>
                </a:moveTo>
                <a:lnTo>
                  <a:pt x="812345" y="0"/>
                </a:lnTo>
                <a:lnTo>
                  <a:pt x="812345" y="812345"/>
                </a:lnTo>
                <a:lnTo>
                  <a:pt x="0" y="812345"/>
                </a:lnTo>
                <a:lnTo>
                  <a:pt x="0" y="0"/>
                </a:lnTo>
                <a:close/>
              </a:path>
            </a:pathLst>
          </a:custGeom>
          <a:blipFill rotWithShape="1">
            <a:blip r:embed="rId4">
              <a:alphaModFix/>
            </a:blip>
            <a:stretch>
              <a:fillRect b="0" l="0" r="0" t="0"/>
            </a:stretch>
          </a:blipFill>
          <a:ln>
            <a:noFill/>
          </a:ln>
        </p:spPr>
      </p:sp>
      <p:sp>
        <p:nvSpPr>
          <p:cNvPr id="187" name="Google Shape;187;p9"/>
          <p:cNvSpPr/>
          <p:nvPr/>
        </p:nvSpPr>
        <p:spPr>
          <a:xfrm>
            <a:off x="8886825" y="3254639"/>
            <a:ext cx="8951747" cy="4785755"/>
          </a:xfrm>
          <a:custGeom>
            <a:rect b="b" l="l" r="r" t="t"/>
            <a:pathLst>
              <a:path extrusionOk="0" h="4785755" w="8951747">
                <a:moveTo>
                  <a:pt x="0" y="0"/>
                </a:moveTo>
                <a:lnTo>
                  <a:pt x="8951747" y="0"/>
                </a:lnTo>
                <a:lnTo>
                  <a:pt x="8951747" y="4785755"/>
                </a:lnTo>
                <a:lnTo>
                  <a:pt x="0" y="4785755"/>
                </a:lnTo>
                <a:lnTo>
                  <a:pt x="0" y="0"/>
                </a:lnTo>
                <a:close/>
              </a:path>
            </a:pathLst>
          </a:custGeom>
          <a:blipFill rotWithShape="1">
            <a:blip r:embed="rId5">
              <a:alphaModFix/>
            </a:blip>
            <a:stretch>
              <a:fillRect b="0" l="-27" r="-26" t="-758"/>
            </a:stretch>
          </a:blipFill>
          <a:ln>
            <a:noFill/>
          </a:ln>
        </p:spPr>
      </p:sp>
      <p:sp>
        <p:nvSpPr>
          <p:cNvPr id="188" name="Google Shape;188;p9"/>
          <p:cNvSpPr txBox="1"/>
          <p:nvPr/>
        </p:nvSpPr>
        <p:spPr>
          <a:xfrm>
            <a:off x="-715536" y="189077"/>
            <a:ext cx="9304720" cy="117727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900" u="none" cap="none" strike="noStrike">
                <a:solidFill>
                  <a:srgbClr val="1E1A4A"/>
                </a:solidFill>
                <a:latin typeface="Arial"/>
                <a:ea typeface="Arial"/>
                <a:cs typeface="Arial"/>
                <a:sym typeface="Arial"/>
              </a:rPr>
              <a:t>PROJECT STEPS</a:t>
            </a:r>
            <a:endParaRPr/>
          </a:p>
        </p:txBody>
      </p:sp>
      <p:sp>
        <p:nvSpPr>
          <p:cNvPr id="189" name="Google Shape;189;p9"/>
          <p:cNvSpPr txBox="1"/>
          <p:nvPr/>
        </p:nvSpPr>
        <p:spPr>
          <a:xfrm>
            <a:off x="612462" y="1252055"/>
            <a:ext cx="7302399" cy="987048"/>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64" u="none" cap="none" strike="noStrike">
                <a:solidFill>
                  <a:srgbClr val="5383FF"/>
                </a:solidFill>
                <a:latin typeface="Arial"/>
                <a:ea typeface="Arial"/>
                <a:cs typeface="Arial"/>
                <a:sym typeface="Arial"/>
              </a:rPr>
              <a:t>Data Analysis</a:t>
            </a:r>
            <a:endParaRPr/>
          </a:p>
        </p:txBody>
      </p:sp>
      <p:sp>
        <p:nvSpPr>
          <p:cNvPr id="190" name="Google Shape;190;p9"/>
          <p:cNvSpPr txBox="1"/>
          <p:nvPr/>
        </p:nvSpPr>
        <p:spPr>
          <a:xfrm>
            <a:off x="-30931" y="2921546"/>
            <a:ext cx="8589184" cy="5950006"/>
          </a:xfrm>
          <a:prstGeom prst="rect">
            <a:avLst/>
          </a:prstGeom>
          <a:noFill/>
          <a:ln>
            <a:noFill/>
          </a:ln>
        </p:spPr>
        <p:txBody>
          <a:bodyPr anchorCtr="0" anchor="t" bIns="0" lIns="0" spcFirstLastPara="1" rIns="0" wrap="square" tIns="0">
            <a:spAutoFit/>
          </a:bodyPr>
          <a:lstStyle/>
          <a:p>
            <a:pPr indent="-266789" lvl="1" marL="533578" marR="0" rtl="0" algn="l">
              <a:lnSpc>
                <a:spcPct val="209024"/>
              </a:lnSpc>
              <a:spcBef>
                <a:spcPts val="0"/>
              </a:spcBef>
              <a:spcAft>
                <a:spcPts val="0"/>
              </a:spcAft>
              <a:buClr>
                <a:srgbClr val="000000"/>
              </a:buClr>
              <a:buSzPts val="2471"/>
              <a:buFont typeface="Arial"/>
              <a:buChar char="•"/>
            </a:pPr>
            <a:r>
              <a:rPr b="0" i="0" lang="en-US" sz="2471" u="none" cap="none" strike="noStrike">
                <a:solidFill>
                  <a:srgbClr val="000000"/>
                </a:solidFill>
                <a:latin typeface="Arial"/>
                <a:ea typeface="Arial"/>
                <a:cs typeface="Arial"/>
                <a:sym typeface="Arial"/>
              </a:rPr>
              <a:t>Exploratory data analysis (EDA):</a:t>
            </a:r>
            <a:endParaRPr/>
          </a:p>
          <a:p>
            <a:pPr indent="-370112" lvl="2" marL="1110336" marR="0" rtl="0" algn="l">
              <a:lnSpc>
                <a:spcPct val="209023"/>
              </a:lnSpc>
              <a:spcBef>
                <a:spcPts val="0"/>
              </a:spcBef>
              <a:spcAft>
                <a:spcPts val="0"/>
              </a:spcAft>
              <a:buClr>
                <a:srgbClr val="000000"/>
              </a:buClr>
              <a:buSzPts val="2571"/>
              <a:buFont typeface="Arial"/>
              <a:buChar char="⚬"/>
            </a:pPr>
            <a:r>
              <a:rPr b="0" i="0" lang="en-US" sz="2571" u="none" cap="none" strike="noStrike">
                <a:solidFill>
                  <a:srgbClr val="000000"/>
                </a:solidFill>
                <a:latin typeface="Arial"/>
                <a:ea typeface="Arial"/>
                <a:cs typeface="Arial"/>
                <a:sym typeface="Arial"/>
              </a:rPr>
              <a:t>Exploratory data analysis (EDA) is an important step as it allows us to gain insight into the data that allows us to understand our data and can be used to make predictions.</a:t>
            </a:r>
            <a:endParaRPr/>
          </a:p>
          <a:p>
            <a:pPr indent="0" lvl="0" marL="0" marR="0" rtl="0" algn="l">
              <a:lnSpc>
                <a:spcPct val="209023"/>
              </a:lnSpc>
              <a:spcBef>
                <a:spcPts val="0"/>
              </a:spcBef>
              <a:spcAft>
                <a:spcPts val="0"/>
              </a:spcAft>
              <a:buNone/>
            </a:pPr>
            <a:r>
              <a:t/>
            </a:r>
            <a:endParaRPr b="0" i="0" sz="2571" u="none" cap="none" strike="noStrike">
              <a:solidFill>
                <a:srgbClr val="000000"/>
              </a:solidFill>
              <a:latin typeface="Arial"/>
              <a:ea typeface="Arial"/>
              <a:cs typeface="Arial"/>
              <a:sym typeface="Arial"/>
            </a:endParaRPr>
          </a:p>
          <a:p>
            <a:pPr indent="-277584" lvl="1" marL="555168" marR="0" rtl="0" algn="l">
              <a:lnSpc>
                <a:spcPct val="209023"/>
              </a:lnSpc>
              <a:spcBef>
                <a:spcPts val="0"/>
              </a:spcBef>
              <a:spcAft>
                <a:spcPts val="0"/>
              </a:spcAft>
              <a:buClr>
                <a:srgbClr val="000000"/>
              </a:buClr>
              <a:buSzPts val="2571"/>
              <a:buFont typeface="Arial"/>
              <a:buChar char="•"/>
            </a:pPr>
            <a:r>
              <a:rPr b="0" i="0" lang="en-US" sz="2571" u="none" cap="none" strike="noStrike">
                <a:solidFill>
                  <a:srgbClr val="000000"/>
                </a:solidFill>
                <a:latin typeface="Arial"/>
                <a:ea typeface="Arial"/>
                <a:cs typeface="Arial"/>
                <a:sym typeface="Arial"/>
              </a:rPr>
              <a:t>For example, we made a summary statistic for the EGAL company</a:t>
            </a:r>
            <a:endParaRPr/>
          </a:p>
          <a:p>
            <a:pPr indent="0" lvl="0" marL="0" marR="0" rtl="0" algn="l">
              <a:lnSpc>
                <a:spcPct val="200894"/>
              </a:lnSpc>
              <a:spcBef>
                <a:spcPts val="0"/>
              </a:spcBef>
              <a:spcAft>
                <a:spcPts val="0"/>
              </a:spcAft>
              <a:buNone/>
            </a:pPr>
            <a:r>
              <a:t/>
            </a:r>
            <a:endParaRPr b="0" i="0" sz="2571" u="none" cap="none" strike="noStrike">
              <a:solidFill>
                <a:srgbClr val="000000"/>
              </a:solidFill>
              <a:latin typeface="Arial"/>
              <a:ea typeface="Arial"/>
              <a:cs typeface="Arial"/>
              <a:sym typeface="Arial"/>
            </a:endParaRPr>
          </a:p>
        </p:txBody>
      </p:sp>
      <p:sp>
        <p:nvSpPr>
          <p:cNvPr id="191" name="Google Shape;191;p9"/>
          <p:cNvSpPr txBox="1"/>
          <p:nvPr/>
        </p:nvSpPr>
        <p:spPr>
          <a:xfrm>
            <a:off x="9740817" y="8690894"/>
            <a:ext cx="7243762" cy="339725"/>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0" i="0" lang="en-US" sz="1999" u="none" cap="none" strike="noStrike">
                <a:solidFill>
                  <a:srgbClr val="000000"/>
                </a:solidFill>
                <a:latin typeface="Arial"/>
                <a:ea typeface="Arial"/>
                <a:cs typeface="Arial"/>
                <a:sym typeface="Arial"/>
              </a:rPr>
              <a:t>FIGURE DESCRIPTIVE STATISTIC FOR THE EGAL COMPANY</a:t>
            </a:r>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